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706"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0"/>
                </a:moveTo>
                <a:lnTo>
                  <a:pt x="9143981" y="0"/>
                </a:lnTo>
                <a:lnTo>
                  <a:pt x="9143981" y="5143489"/>
                </a:lnTo>
                <a:lnTo>
                  <a:pt x="0" y="5143489"/>
                </a:lnTo>
                <a:lnTo>
                  <a:pt x="0" y="0"/>
                </a:lnTo>
                <a:close/>
              </a:path>
            </a:pathLst>
          </a:custGeom>
          <a:solidFill>
            <a:srgbClr val="36464F"/>
          </a:solidFill>
        </p:spPr>
        <p:txBody>
          <a:bodyPr wrap="square" lIns="0" tIns="0" rIns="0" bIns="0" rtlCol="0"/>
          <a:lstStyle/>
          <a:p>
            <a:endParaRPr/>
          </a:p>
        </p:txBody>
      </p:sp>
      <p:sp>
        <p:nvSpPr>
          <p:cNvPr id="17" name="bk object 17"/>
          <p:cNvSpPr/>
          <p:nvPr/>
        </p:nvSpPr>
        <p:spPr>
          <a:xfrm>
            <a:off x="243924" y="214824"/>
            <a:ext cx="4640390" cy="4663265"/>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4954340" y="214824"/>
            <a:ext cx="3653742" cy="4663265"/>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0"/>
                </a:moveTo>
                <a:lnTo>
                  <a:pt x="9143981" y="0"/>
                </a:lnTo>
                <a:lnTo>
                  <a:pt x="9143981" y="5143489"/>
                </a:lnTo>
                <a:lnTo>
                  <a:pt x="0" y="5143489"/>
                </a:lnTo>
                <a:lnTo>
                  <a:pt x="0" y="0"/>
                </a:lnTo>
                <a:close/>
              </a:path>
            </a:pathLst>
          </a:custGeom>
          <a:solidFill>
            <a:srgbClr val="36464F"/>
          </a:solidFill>
        </p:spPr>
        <p:txBody>
          <a:bodyPr wrap="square" lIns="0" tIns="0" rIns="0" bIns="0" rtlCol="0"/>
          <a:lstStyle/>
          <a:p>
            <a:endParaRPr/>
          </a:p>
        </p:txBody>
      </p:sp>
      <p:sp>
        <p:nvSpPr>
          <p:cNvPr id="2" name="Holder 2"/>
          <p:cNvSpPr>
            <a:spLocks noGrp="1"/>
          </p:cNvSpPr>
          <p:nvPr>
            <p:ph type="title"/>
          </p:nvPr>
        </p:nvSpPr>
        <p:spPr>
          <a:xfrm>
            <a:off x="384724" y="515508"/>
            <a:ext cx="8374551" cy="467994"/>
          </a:xfrm>
          <a:prstGeom prst="rect">
            <a:avLst/>
          </a:prstGeom>
        </p:spPr>
        <p:txBody>
          <a:bodyPr wrap="square" lIns="0" tIns="0" rIns="0" bIns="0">
            <a:spAutoFit/>
          </a:bodyPr>
          <a:lstStyle>
            <a:lvl1pPr>
              <a:defRPr sz="3000" b="0" i="0">
                <a:solidFill>
                  <a:schemeClr val="bg1"/>
                </a:solidFill>
                <a:latin typeface="Calibri"/>
                <a:cs typeface="Calibri"/>
              </a:defRPr>
            </a:lvl1pPr>
          </a:lstStyle>
          <a:p>
            <a:endParaRPr/>
          </a:p>
        </p:txBody>
      </p:sp>
      <p:sp>
        <p:nvSpPr>
          <p:cNvPr id="3" name="Holder 3"/>
          <p:cNvSpPr>
            <a:spLocks noGrp="1"/>
          </p:cNvSpPr>
          <p:nvPr>
            <p:ph type="body" idx="1"/>
          </p:nvPr>
        </p:nvSpPr>
        <p:spPr>
          <a:xfrm>
            <a:off x="1446415" y="1150868"/>
            <a:ext cx="6251168" cy="1477010"/>
          </a:xfrm>
          <a:prstGeom prst="rect">
            <a:avLst/>
          </a:prstGeom>
        </p:spPr>
        <p:txBody>
          <a:bodyPr wrap="square" lIns="0" tIns="0" rIns="0" bIns="0">
            <a:spAutoFit/>
          </a:bodyPr>
          <a:lstStyle>
            <a:lvl1pPr>
              <a:defRPr sz="4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12/7/2016</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0" rIns="0" bIns="0" rtlCol="0">
            <a:spAutoFit/>
          </a:bodyPr>
          <a:lstStyle/>
          <a:p>
            <a:pPr marL="2278380" marR="5080" indent="-2266315">
              <a:lnSpc>
                <a:spcPct val="100299"/>
              </a:lnSpc>
            </a:pPr>
            <a:r>
              <a:rPr spc="-65" dirty="0"/>
              <a:t>CrazyFlie </a:t>
            </a:r>
            <a:r>
              <a:rPr spc="-100" dirty="0"/>
              <a:t>Swarm</a:t>
            </a:r>
            <a:r>
              <a:rPr spc="-185" dirty="0"/>
              <a:t> </a:t>
            </a:r>
            <a:r>
              <a:rPr spc="-75" dirty="0"/>
              <a:t>Research  </a:t>
            </a:r>
            <a:r>
              <a:rPr spc="-80" dirty="0"/>
              <a:t>Project</a:t>
            </a:r>
          </a:p>
        </p:txBody>
      </p:sp>
      <p:sp>
        <p:nvSpPr>
          <p:cNvPr id="3" name="object 3"/>
          <p:cNvSpPr txBox="1"/>
          <p:nvPr/>
        </p:nvSpPr>
        <p:spPr>
          <a:xfrm>
            <a:off x="3015690" y="3945837"/>
            <a:ext cx="3114675" cy="847725"/>
          </a:xfrm>
          <a:prstGeom prst="rect">
            <a:avLst/>
          </a:prstGeom>
        </p:spPr>
        <p:txBody>
          <a:bodyPr vert="horz" wrap="square" lIns="0" tIns="0" rIns="0" bIns="0" rtlCol="0">
            <a:spAutoFit/>
          </a:bodyPr>
          <a:lstStyle/>
          <a:p>
            <a:pPr marL="281940" marR="275590" algn="ctr">
              <a:lnSpc>
                <a:spcPts val="1650"/>
              </a:lnSpc>
            </a:pPr>
            <a:r>
              <a:rPr sz="1400" spc="-45" dirty="0">
                <a:solidFill>
                  <a:srgbClr val="CACACA"/>
                </a:solidFill>
                <a:latin typeface="Book Antiqua"/>
                <a:cs typeface="Book Antiqua"/>
              </a:rPr>
              <a:t>Spring </a:t>
            </a:r>
            <a:r>
              <a:rPr sz="1400" spc="-30" dirty="0">
                <a:solidFill>
                  <a:srgbClr val="CACACA"/>
                </a:solidFill>
                <a:latin typeface="Book Antiqua"/>
                <a:cs typeface="Book Antiqua"/>
              </a:rPr>
              <a:t>2017 </a:t>
            </a:r>
            <a:r>
              <a:rPr sz="1400" spc="-25" dirty="0">
                <a:solidFill>
                  <a:srgbClr val="CACACA"/>
                </a:solidFill>
                <a:latin typeface="Book Antiqua"/>
                <a:cs typeface="Book Antiqua"/>
              </a:rPr>
              <a:t>Senior</a:t>
            </a:r>
            <a:r>
              <a:rPr sz="1400" spc="45" dirty="0">
                <a:solidFill>
                  <a:srgbClr val="CACACA"/>
                </a:solidFill>
                <a:latin typeface="Book Antiqua"/>
                <a:cs typeface="Book Antiqua"/>
              </a:rPr>
              <a:t> </a:t>
            </a:r>
            <a:r>
              <a:rPr sz="1400" spc="-40" dirty="0">
                <a:solidFill>
                  <a:srgbClr val="CACACA"/>
                </a:solidFill>
                <a:latin typeface="Book Antiqua"/>
                <a:cs typeface="Book Antiqua"/>
              </a:rPr>
              <a:t>Design</a:t>
            </a:r>
            <a:r>
              <a:rPr sz="1400" spc="-10" dirty="0">
                <a:solidFill>
                  <a:srgbClr val="CACACA"/>
                </a:solidFill>
                <a:latin typeface="Book Antiqua"/>
                <a:cs typeface="Book Antiqua"/>
              </a:rPr>
              <a:t> Project  </a:t>
            </a:r>
            <a:r>
              <a:rPr sz="1400" spc="-20" dirty="0">
                <a:solidFill>
                  <a:srgbClr val="CACACA"/>
                </a:solidFill>
                <a:latin typeface="Book Antiqua"/>
                <a:cs typeface="Book Antiqua"/>
              </a:rPr>
              <a:t>Team32</a:t>
            </a:r>
            <a:r>
              <a:rPr sz="1400" spc="-95" dirty="0">
                <a:solidFill>
                  <a:srgbClr val="CACACA"/>
                </a:solidFill>
                <a:latin typeface="Book Antiqua"/>
                <a:cs typeface="Book Antiqua"/>
              </a:rPr>
              <a:t> </a:t>
            </a:r>
            <a:r>
              <a:rPr sz="1400" spc="-50" dirty="0">
                <a:solidFill>
                  <a:srgbClr val="CACACA"/>
                </a:solidFill>
                <a:latin typeface="Book Antiqua"/>
                <a:cs typeface="Book Antiqua"/>
              </a:rPr>
              <a:t>-May1732</a:t>
            </a:r>
            <a:endParaRPr sz="1400">
              <a:latin typeface="Book Antiqua"/>
              <a:cs typeface="Book Antiqua"/>
            </a:endParaRPr>
          </a:p>
          <a:p>
            <a:pPr marL="12700" marR="5080" algn="ctr">
              <a:lnSpc>
                <a:spcPts val="1650"/>
              </a:lnSpc>
            </a:pPr>
            <a:r>
              <a:rPr sz="1400" spc="-70" dirty="0">
                <a:solidFill>
                  <a:srgbClr val="CACACA"/>
                </a:solidFill>
                <a:latin typeface="Book Antiqua"/>
                <a:cs typeface="Book Antiqua"/>
              </a:rPr>
              <a:t>Advisors: </a:t>
            </a:r>
            <a:r>
              <a:rPr sz="1400" spc="-55" dirty="0">
                <a:solidFill>
                  <a:srgbClr val="CACACA"/>
                </a:solidFill>
                <a:latin typeface="Book Antiqua"/>
                <a:cs typeface="Book Antiqua"/>
              </a:rPr>
              <a:t>Dr. </a:t>
            </a:r>
            <a:r>
              <a:rPr sz="1400" spc="-35" dirty="0">
                <a:solidFill>
                  <a:srgbClr val="CACACA"/>
                </a:solidFill>
                <a:latin typeface="Book Antiqua"/>
                <a:cs typeface="Book Antiqua"/>
              </a:rPr>
              <a:t>Nicola Elia,</a:t>
            </a:r>
            <a:r>
              <a:rPr sz="1400" spc="145" dirty="0">
                <a:solidFill>
                  <a:srgbClr val="CACACA"/>
                </a:solidFill>
                <a:latin typeface="Book Antiqua"/>
                <a:cs typeface="Book Antiqua"/>
              </a:rPr>
              <a:t> </a:t>
            </a:r>
            <a:r>
              <a:rPr sz="1400" spc="-40" dirty="0">
                <a:solidFill>
                  <a:srgbClr val="CACACA"/>
                </a:solidFill>
                <a:latin typeface="Book Antiqua"/>
                <a:cs typeface="Book Antiqua"/>
              </a:rPr>
              <a:t>Dr.Phillip</a:t>
            </a:r>
            <a:r>
              <a:rPr sz="1400" spc="-5" dirty="0">
                <a:solidFill>
                  <a:srgbClr val="CACACA"/>
                </a:solidFill>
                <a:latin typeface="Book Antiqua"/>
                <a:cs typeface="Book Antiqua"/>
              </a:rPr>
              <a:t> </a:t>
            </a:r>
            <a:r>
              <a:rPr sz="1400" spc="-25" dirty="0">
                <a:solidFill>
                  <a:srgbClr val="CACACA"/>
                </a:solidFill>
                <a:latin typeface="Book Antiqua"/>
                <a:cs typeface="Book Antiqua"/>
              </a:rPr>
              <a:t>Jones </a:t>
            </a:r>
            <a:r>
              <a:rPr sz="1400" spc="-15" dirty="0">
                <a:solidFill>
                  <a:srgbClr val="CACACA"/>
                </a:solidFill>
                <a:latin typeface="Book Antiqua"/>
                <a:cs typeface="Book Antiqua"/>
              </a:rPr>
              <a:t> </a:t>
            </a:r>
            <a:r>
              <a:rPr sz="1400" spc="-20" dirty="0">
                <a:solidFill>
                  <a:srgbClr val="CACACA"/>
                </a:solidFill>
                <a:latin typeface="Book Antiqua"/>
                <a:cs typeface="Book Antiqua"/>
              </a:rPr>
              <a:t>Technical </a:t>
            </a:r>
            <a:r>
              <a:rPr sz="1400" spc="-70" dirty="0">
                <a:solidFill>
                  <a:srgbClr val="CACACA"/>
                </a:solidFill>
                <a:latin typeface="Book Antiqua"/>
                <a:cs typeface="Book Antiqua"/>
              </a:rPr>
              <a:t>Advisor: </a:t>
            </a:r>
            <a:r>
              <a:rPr sz="1400" spc="-30" dirty="0">
                <a:solidFill>
                  <a:srgbClr val="CACACA"/>
                </a:solidFill>
                <a:latin typeface="Book Antiqua"/>
                <a:cs typeface="Book Antiqua"/>
              </a:rPr>
              <a:t>Ian</a:t>
            </a:r>
            <a:r>
              <a:rPr sz="1400" spc="75" dirty="0">
                <a:solidFill>
                  <a:srgbClr val="CACACA"/>
                </a:solidFill>
                <a:latin typeface="Book Antiqua"/>
                <a:cs typeface="Book Antiqua"/>
              </a:rPr>
              <a:t> </a:t>
            </a:r>
            <a:r>
              <a:rPr sz="1400" spc="-35" dirty="0">
                <a:solidFill>
                  <a:srgbClr val="CACACA"/>
                </a:solidFill>
                <a:latin typeface="Book Antiqua"/>
                <a:cs typeface="Book Antiqua"/>
              </a:rPr>
              <a:t>McInerney</a:t>
            </a:r>
            <a:endParaRPr sz="1400">
              <a:latin typeface="Book Antiqua"/>
              <a:cs typeface="Book Antiqu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5" dirty="0"/>
              <a:t>Hardware</a:t>
            </a:r>
            <a:r>
              <a:rPr spc="-140" dirty="0"/>
              <a:t> </a:t>
            </a:r>
            <a:r>
              <a:rPr spc="-35" dirty="0"/>
              <a:t>Designs</a:t>
            </a:r>
          </a:p>
        </p:txBody>
      </p:sp>
      <p:sp>
        <p:nvSpPr>
          <p:cNvPr id="3" name="object 3"/>
          <p:cNvSpPr/>
          <p:nvPr/>
        </p:nvSpPr>
        <p:spPr>
          <a:xfrm>
            <a:off x="1564796" y="2520295"/>
            <a:ext cx="1968546" cy="21872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30039" y="2330445"/>
            <a:ext cx="2353045" cy="256694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886400" y="2126483"/>
            <a:ext cx="1231265" cy="234950"/>
          </a:xfrm>
          <a:prstGeom prst="rect">
            <a:avLst/>
          </a:prstGeom>
        </p:spPr>
        <p:txBody>
          <a:bodyPr vert="horz" wrap="square" lIns="0" tIns="0" rIns="0" bIns="0" rtlCol="0">
            <a:spAutoFit/>
          </a:bodyPr>
          <a:lstStyle/>
          <a:p>
            <a:pPr marL="12700">
              <a:lnSpc>
                <a:spcPct val="100000"/>
              </a:lnSpc>
            </a:pPr>
            <a:r>
              <a:rPr sz="1400" spc="-5" dirty="0">
                <a:solidFill>
                  <a:srgbClr val="F2F2F2"/>
                </a:solidFill>
                <a:latin typeface="Constantia"/>
                <a:cs typeface="Constantia"/>
              </a:rPr>
              <a:t>Expansion</a:t>
            </a:r>
            <a:r>
              <a:rPr sz="1400" spc="-50" dirty="0">
                <a:solidFill>
                  <a:srgbClr val="F2F2F2"/>
                </a:solidFill>
                <a:latin typeface="Constantia"/>
                <a:cs typeface="Constantia"/>
              </a:rPr>
              <a:t> </a:t>
            </a:r>
            <a:r>
              <a:rPr sz="1400" spc="-5" dirty="0">
                <a:solidFill>
                  <a:srgbClr val="F2F2F2"/>
                </a:solidFill>
                <a:latin typeface="Constantia"/>
                <a:cs typeface="Constantia"/>
              </a:rPr>
              <a:t>deck</a:t>
            </a:r>
            <a:endParaRPr sz="1400">
              <a:latin typeface="Constantia"/>
              <a:cs typeface="Constantia"/>
            </a:endParaRPr>
          </a:p>
        </p:txBody>
      </p:sp>
      <p:sp>
        <p:nvSpPr>
          <p:cNvPr id="6" name="object 6"/>
          <p:cNvSpPr txBox="1"/>
          <p:nvPr/>
        </p:nvSpPr>
        <p:spPr>
          <a:xfrm>
            <a:off x="5632083" y="2126483"/>
            <a:ext cx="1243965" cy="234950"/>
          </a:xfrm>
          <a:prstGeom prst="rect">
            <a:avLst/>
          </a:prstGeom>
        </p:spPr>
        <p:txBody>
          <a:bodyPr vert="horz" wrap="square" lIns="0" tIns="0" rIns="0" bIns="0" rtlCol="0">
            <a:spAutoFit/>
          </a:bodyPr>
          <a:lstStyle/>
          <a:p>
            <a:pPr marL="12700">
              <a:lnSpc>
                <a:spcPct val="100000"/>
              </a:lnSpc>
            </a:pPr>
            <a:r>
              <a:rPr sz="1400" spc="-5" dirty="0">
                <a:solidFill>
                  <a:srgbClr val="F2F2F2"/>
                </a:solidFill>
                <a:latin typeface="Constantia"/>
                <a:cs typeface="Constantia"/>
              </a:rPr>
              <a:t>ESC</a:t>
            </a:r>
            <a:r>
              <a:rPr sz="1400" spc="-50" dirty="0">
                <a:solidFill>
                  <a:srgbClr val="F2F2F2"/>
                </a:solidFill>
                <a:latin typeface="Constantia"/>
                <a:cs typeface="Constantia"/>
              </a:rPr>
              <a:t> </a:t>
            </a:r>
            <a:r>
              <a:rPr sz="1400" spc="-5" dirty="0">
                <a:solidFill>
                  <a:srgbClr val="F2F2F2"/>
                </a:solidFill>
                <a:latin typeface="Constantia"/>
                <a:cs typeface="Constantia"/>
              </a:rPr>
              <a:t>connection</a:t>
            </a:r>
            <a:endParaRPr sz="1400">
              <a:latin typeface="Constantia"/>
              <a:cs typeface="Constantia"/>
            </a:endParaRPr>
          </a:p>
        </p:txBody>
      </p:sp>
      <p:sp>
        <p:nvSpPr>
          <p:cNvPr id="7" name="object 7"/>
          <p:cNvSpPr/>
          <p:nvPr/>
        </p:nvSpPr>
        <p:spPr>
          <a:xfrm>
            <a:off x="3897317" y="1123072"/>
            <a:ext cx="974725" cy="342900"/>
          </a:xfrm>
          <a:custGeom>
            <a:avLst/>
            <a:gdLst/>
            <a:ahLst/>
            <a:cxnLst/>
            <a:rect l="l" t="t" r="r" b="b"/>
            <a:pathLst>
              <a:path w="974725" h="342900">
                <a:moveTo>
                  <a:pt x="0" y="57099"/>
                </a:moveTo>
                <a:lnTo>
                  <a:pt x="4488" y="34874"/>
                </a:lnTo>
                <a:lnTo>
                  <a:pt x="16728" y="16724"/>
                </a:lnTo>
                <a:lnTo>
                  <a:pt x="34878" y="4487"/>
                </a:lnTo>
                <a:lnTo>
                  <a:pt x="57099" y="0"/>
                </a:lnTo>
                <a:lnTo>
                  <a:pt x="917298" y="0"/>
                </a:lnTo>
                <a:lnTo>
                  <a:pt x="957673" y="16724"/>
                </a:lnTo>
                <a:lnTo>
                  <a:pt x="974398" y="57099"/>
                </a:lnTo>
                <a:lnTo>
                  <a:pt x="974398" y="285499"/>
                </a:lnTo>
                <a:lnTo>
                  <a:pt x="969909" y="307725"/>
                </a:lnTo>
                <a:lnTo>
                  <a:pt x="957669" y="325874"/>
                </a:lnTo>
                <a:lnTo>
                  <a:pt x="939519" y="338112"/>
                </a:lnTo>
                <a:lnTo>
                  <a:pt x="917298" y="342599"/>
                </a:lnTo>
                <a:lnTo>
                  <a:pt x="57099" y="342599"/>
                </a:lnTo>
                <a:lnTo>
                  <a:pt x="34878" y="338112"/>
                </a:lnTo>
                <a:lnTo>
                  <a:pt x="16728" y="325874"/>
                </a:lnTo>
                <a:lnTo>
                  <a:pt x="4488" y="307725"/>
                </a:lnTo>
                <a:lnTo>
                  <a:pt x="0" y="285499"/>
                </a:lnTo>
                <a:lnTo>
                  <a:pt x="0" y="57099"/>
                </a:lnTo>
                <a:close/>
              </a:path>
            </a:pathLst>
          </a:custGeom>
          <a:ln w="9524">
            <a:solidFill>
              <a:srgbClr val="9E9E9E"/>
            </a:solidFill>
          </a:ln>
        </p:spPr>
        <p:txBody>
          <a:bodyPr wrap="square" lIns="0" tIns="0" rIns="0" bIns="0" rtlCol="0"/>
          <a:lstStyle/>
          <a:p>
            <a:endParaRPr/>
          </a:p>
        </p:txBody>
      </p:sp>
      <p:sp>
        <p:nvSpPr>
          <p:cNvPr id="8" name="object 8"/>
          <p:cNvSpPr txBox="1"/>
          <p:nvPr/>
        </p:nvSpPr>
        <p:spPr>
          <a:xfrm>
            <a:off x="3987068" y="1182485"/>
            <a:ext cx="716915" cy="224790"/>
          </a:xfrm>
          <a:prstGeom prst="rect">
            <a:avLst/>
          </a:prstGeom>
        </p:spPr>
        <p:txBody>
          <a:bodyPr vert="horz" wrap="square" lIns="0" tIns="0" rIns="0" bIns="0" rtlCol="0">
            <a:spAutoFit/>
          </a:bodyPr>
          <a:lstStyle/>
          <a:p>
            <a:pPr marL="12700">
              <a:lnSpc>
                <a:spcPct val="100000"/>
              </a:lnSpc>
            </a:pPr>
            <a:r>
              <a:rPr sz="1400" spc="-5" dirty="0">
                <a:solidFill>
                  <a:srgbClr val="FFFFFF"/>
                </a:solidFill>
                <a:latin typeface="Arial"/>
                <a:cs typeface="Arial"/>
              </a:rPr>
              <a:t>BigQuad</a:t>
            </a:r>
            <a:endParaRPr sz="1400">
              <a:latin typeface="Arial"/>
              <a:cs typeface="Arial"/>
            </a:endParaRPr>
          </a:p>
        </p:txBody>
      </p:sp>
      <p:sp>
        <p:nvSpPr>
          <p:cNvPr id="9" name="object 9"/>
          <p:cNvSpPr/>
          <p:nvPr/>
        </p:nvSpPr>
        <p:spPr>
          <a:xfrm>
            <a:off x="2655319" y="1465672"/>
            <a:ext cx="1729739" cy="582295"/>
          </a:xfrm>
          <a:custGeom>
            <a:avLst/>
            <a:gdLst/>
            <a:ahLst/>
            <a:cxnLst/>
            <a:rect l="l" t="t" r="r" b="b"/>
            <a:pathLst>
              <a:path w="1729739" h="582294">
                <a:moveTo>
                  <a:pt x="1729196" y="0"/>
                </a:moveTo>
                <a:lnTo>
                  <a:pt x="1729196" y="291096"/>
                </a:lnTo>
                <a:lnTo>
                  <a:pt x="0" y="291096"/>
                </a:lnTo>
                <a:lnTo>
                  <a:pt x="0" y="582298"/>
                </a:lnTo>
              </a:path>
            </a:pathLst>
          </a:custGeom>
          <a:ln w="9524">
            <a:solidFill>
              <a:srgbClr val="9E9E9E"/>
            </a:solidFill>
          </a:ln>
        </p:spPr>
        <p:txBody>
          <a:bodyPr wrap="square" lIns="0" tIns="0" rIns="0" bIns="0" rtlCol="0"/>
          <a:lstStyle/>
          <a:p>
            <a:endParaRPr/>
          </a:p>
        </p:txBody>
      </p:sp>
      <p:sp>
        <p:nvSpPr>
          <p:cNvPr id="10" name="object 10"/>
          <p:cNvSpPr/>
          <p:nvPr/>
        </p:nvSpPr>
        <p:spPr>
          <a:xfrm>
            <a:off x="4384516" y="1465672"/>
            <a:ext cx="1922145" cy="582295"/>
          </a:xfrm>
          <a:custGeom>
            <a:avLst/>
            <a:gdLst/>
            <a:ahLst/>
            <a:cxnLst/>
            <a:rect l="l" t="t" r="r" b="b"/>
            <a:pathLst>
              <a:path w="1922145" h="582294">
                <a:moveTo>
                  <a:pt x="0" y="0"/>
                </a:moveTo>
                <a:lnTo>
                  <a:pt x="0" y="291096"/>
                </a:lnTo>
                <a:lnTo>
                  <a:pt x="1922096" y="291096"/>
                </a:lnTo>
                <a:lnTo>
                  <a:pt x="1922096" y="582298"/>
                </a:lnTo>
              </a:path>
            </a:pathLst>
          </a:custGeom>
          <a:ln w="9524">
            <a:solidFill>
              <a:srgbClr val="9E9E9E"/>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5" dirty="0"/>
              <a:t>Hardware </a:t>
            </a:r>
            <a:r>
              <a:rPr spc="-55" dirty="0"/>
              <a:t>Design</a:t>
            </a:r>
            <a:r>
              <a:rPr spc="-140" dirty="0"/>
              <a:t> </a:t>
            </a:r>
            <a:r>
              <a:rPr spc="-100" dirty="0"/>
              <a:t>cont.</a:t>
            </a:r>
          </a:p>
        </p:txBody>
      </p:sp>
      <p:sp>
        <p:nvSpPr>
          <p:cNvPr id="3" name="object 3"/>
          <p:cNvSpPr/>
          <p:nvPr/>
        </p:nvSpPr>
        <p:spPr>
          <a:xfrm>
            <a:off x="3476668" y="2671619"/>
            <a:ext cx="1228090" cy="450850"/>
          </a:xfrm>
          <a:custGeom>
            <a:avLst/>
            <a:gdLst/>
            <a:ahLst/>
            <a:cxnLst/>
            <a:rect l="l" t="t" r="r" b="b"/>
            <a:pathLst>
              <a:path w="1228089" h="450850">
                <a:moveTo>
                  <a:pt x="0" y="75099"/>
                </a:moveTo>
                <a:lnTo>
                  <a:pt x="5901" y="45868"/>
                </a:lnTo>
                <a:lnTo>
                  <a:pt x="21996" y="21996"/>
                </a:lnTo>
                <a:lnTo>
                  <a:pt x="45868" y="5901"/>
                </a:lnTo>
                <a:lnTo>
                  <a:pt x="75099" y="0"/>
                </a:lnTo>
                <a:lnTo>
                  <a:pt x="1152497" y="0"/>
                </a:lnTo>
                <a:lnTo>
                  <a:pt x="1194164" y="12614"/>
                </a:lnTo>
                <a:lnTo>
                  <a:pt x="1221875" y="46356"/>
                </a:lnTo>
                <a:lnTo>
                  <a:pt x="1227597" y="75099"/>
                </a:lnTo>
                <a:lnTo>
                  <a:pt x="1227597" y="375499"/>
                </a:lnTo>
                <a:lnTo>
                  <a:pt x="1221695" y="404730"/>
                </a:lnTo>
                <a:lnTo>
                  <a:pt x="1205600" y="428602"/>
                </a:lnTo>
                <a:lnTo>
                  <a:pt x="1181729" y="444697"/>
                </a:lnTo>
                <a:lnTo>
                  <a:pt x="1152497" y="450599"/>
                </a:lnTo>
                <a:lnTo>
                  <a:pt x="75099" y="450599"/>
                </a:lnTo>
                <a:lnTo>
                  <a:pt x="45868" y="444697"/>
                </a:lnTo>
                <a:lnTo>
                  <a:pt x="21996"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4" name="object 4"/>
          <p:cNvSpPr txBox="1"/>
          <p:nvPr/>
        </p:nvSpPr>
        <p:spPr>
          <a:xfrm>
            <a:off x="3571693" y="2785032"/>
            <a:ext cx="946150"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Transmitter</a:t>
            </a:r>
            <a:endParaRPr sz="1400">
              <a:latin typeface="Constantia"/>
              <a:cs typeface="Constantia"/>
            </a:endParaRPr>
          </a:p>
        </p:txBody>
      </p:sp>
      <p:sp>
        <p:nvSpPr>
          <p:cNvPr id="5" name="object 5"/>
          <p:cNvSpPr/>
          <p:nvPr/>
        </p:nvSpPr>
        <p:spPr>
          <a:xfrm>
            <a:off x="1842021" y="2671619"/>
            <a:ext cx="935990" cy="450850"/>
          </a:xfrm>
          <a:custGeom>
            <a:avLst/>
            <a:gdLst/>
            <a:ahLst/>
            <a:cxnLst/>
            <a:rect l="l" t="t" r="r" b="b"/>
            <a:pathLst>
              <a:path w="935989" h="450850">
                <a:moveTo>
                  <a:pt x="0" y="75099"/>
                </a:moveTo>
                <a:lnTo>
                  <a:pt x="5901" y="45868"/>
                </a:lnTo>
                <a:lnTo>
                  <a:pt x="21997" y="21996"/>
                </a:lnTo>
                <a:lnTo>
                  <a:pt x="45869" y="5901"/>
                </a:lnTo>
                <a:lnTo>
                  <a:pt x="75102" y="0"/>
                </a:lnTo>
                <a:lnTo>
                  <a:pt x="860298" y="0"/>
                </a:lnTo>
                <a:lnTo>
                  <a:pt x="901965" y="12624"/>
                </a:lnTo>
                <a:lnTo>
                  <a:pt x="929676" y="46356"/>
                </a:lnTo>
                <a:lnTo>
                  <a:pt x="935398" y="75099"/>
                </a:lnTo>
                <a:lnTo>
                  <a:pt x="935398" y="375499"/>
                </a:lnTo>
                <a:lnTo>
                  <a:pt x="929496" y="404730"/>
                </a:lnTo>
                <a:lnTo>
                  <a:pt x="913401" y="428602"/>
                </a:lnTo>
                <a:lnTo>
                  <a:pt x="889529" y="444697"/>
                </a:lnTo>
                <a:lnTo>
                  <a:pt x="860298" y="450599"/>
                </a:lnTo>
                <a:lnTo>
                  <a:pt x="75102" y="450599"/>
                </a:lnTo>
                <a:lnTo>
                  <a:pt x="45869" y="444697"/>
                </a:lnTo>
                <a:lnTo>
                  <a:pt x="21997"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6" name="object 6"/>
          <p:cNvSpPr txBox="1"/>
          <p:nvPr/>
        </p:nvSpPr>
        <p:spPr>
          <a:xfrm>
            <a:off x="1937044" y="2785032"/>
            <a:ext cx="619125"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Camera</a:t>
            </a:r>
            <a:endParaRPr sz="1400">
              <a:latin typeface="Constantia"/>
              <a:cs typeface="Constantia"/>
            </a:endParaRPr>
          </a:p>
        </p:txBody>
      </p:sp>
      <p:sp>
        <p:nvSpPr>
          <p:cNvPr id="7" name="object 7"/>
          <p:cNvSpPr/>
          <p:nvPr/>
        </p:nvSpPr>
        <p:spPr>
          <a:xfrm>
            <a:off x="5302589" y="2671619"/>
            <a:ext cx="1064895" cy="450850"/>
          </a:xfrm>
          <a:custGeom>
            <a:avLst/>
            <a:gdLst/>
            <a:ahLst/>
            <a:cxnLst/>
            <a:rect l="l" t="t" r="r" b="b"/>
            <a:pathLst>
              <a:path w="1064895" h="450850">
                <a:moveTo>
                  <a:pt x="0" y="75099"/>
                </a:moveTo>
                <a:lnTo>
                  <a:pt x="5901" y="45868"/>
                </a:lnTo>
                <a:lnTo>
                  <a:pt x="21996" y="21996"/>
                </a:lnTo>
                <a:lnTo>
                  <a:pt x="45868" y="5901"/>
                </a:lnTo>
                <a:lnTo>
                  <a:pt x="75099" y="0"/>
                </a:lnTo>
                <a:lnTo>
                  <a:pt x="989298" y="0"/>
                </a:lnTo>
                <a:lnTo>
                  <a:pt x="1030965" y="12624"/>
                </a:lnTo>
                <a:lnTo>
                  <a:pt x="1058685" y="46356"/>
                </a:lnTo>
                <a:lnTo>
                  <a:pt x="1064397" y="75099"/>
                </a:lnTo>
                <a:lnTo>
                  <a:pt x="1064397" y="375499"/>
                </a:lnTo>
                <a:lnTo>
                  <a:pt x="1058495" y="404730"/>
                </a:lnTo>
                <a:lnTo>
                  <a:pt x="1042401" y="428602"/>
                </a:lnTo>
                <a:lnTo>
                  <a:pt x="1018529" y="444697"/>
                </a:lnTo>
                <a:lnTo>
                  <a:pt x="989298" y="450599"/>
                </a:lnTo>
                <a:lnTo>
                  <a:pt x="75099" y="450599"/>
                </a:lnTo>
                <a:lnTo>
                  <a:pt x="45868" y="444697"/>
                </a:lnTo>
                <a:lnTo>
                  <a:pt x="21996"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8" name="object 8"/>
          <p:cNvSpPr txBox="1"/>
          <p:nvPr/>
        </p:nvSpPr>
        <p:spPr>
          <a:xfrm>
            <a:off x="5495192" y="2785032"/>
            <a:ext cx="679450"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Receiver</a:t>
            </a:r>
            <a:endParaRPr sz="1400">
              <a:latin typeface="Constantia"/>
              <a:cs typeface="Constantia"/>
            </a:endParaRPr>
          </a:p>
        </p:txBody>
      </p:sp>
      <p:sp>
        <p:nvSpPr>
          <p:cNvPr id="9" name="object 9"/>
          <p:cNvSpPr/>
          <p:nvPr/>
        </p:nvSpPr>
        <p:spPr>
          <a:xfrm>
            <a:off x="5398239" y="3922291"/>
            <a:ext cx="873125" cy="450850"/>
          </a:xfrm>
          <a:custGeom>
            <a:avLst/>
            <a:gdLst/>
            <a:ahLst/>
            <a:cxnLst/>
            <a:rect l="l" t="t" r="r" b="b"/>
            <a:pathLst>
              <a:path w="873125" h="450850">
                <a:moveTo>
                  <a:pt x="0" y="75099"/>
                </a:moveTo>
                <a:lnTo>
                  <a:pt x="5901" y="45868"/>
                </a:lnTo>
                <a:lnTo>
                  <a:pt x="21996" y="21996"/>
                </a:lnTo>
                <a:lnTo>
                  <a:pt x="45868" y="5901"/>
                </a:lnTo>
                <a:lnTo>
                  <a:pt x="75099" y="0"/>
                </a:lnTo>
                <a:lnTo>
                  <a:pt x="797898" y="0"/>
                </a:lnTo>
                <a:lnTo>
                  <a:pt x="839551" y="12624"/>
                </a:lnTo>
                <a:lnTo>
                  <a:pt x="867276" y="46374"/>
                </a:lnTo>
                <a:lnTo>
                  <a:pt x="872998" y="75099"/>
                </a:lnTo>
                <a:lnTo>
                  <a:pt x="872998" y="375499"/>
                </a:lnTo>
                <a:lnTo>
                  <a:pt x="867096" y="404730"/>
                </a:lnTo>
                <a:lnTo>
                  <a:pt x="851001" y="428602"/>
                </a:lnTo>
                <a:lnTo>
                  <a:pt x="827129" y="444697"/>
                </a:lnTo>
                <a:lnTo>
                  <a:pt x="797898" y="450599"/>
                </a:lnTo>
                <a:lnTo>
                  <a:pt x="75099" y="450599"/>
                </a:lnTo>
                <a:lnTo>
                  <a:pt x="45868" y="444697"/>
                </a:lnTo>
                <a:lnTo>
                  <a:pt x="21996"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10" name="object 10"/>
          <p:cNvSpPr txBox="1"/>
          <p:nvPr/>
        </p:nvSpPr>
        <p:spPr>
          <a:xfrm>
            <a:off x="5506716" y="3930936"/>
            <a:ext cx="656590" cy="444500"/>
          </a:xfrm>
          <a:prstGeom prst="rect">
            <a:avLst/>
          </a:prstGeom>
        </p:spPr>
        <p:txBody>
          <a:bodyPr vert="horz" wrap="square" lIns="0" tIns="0" rIns="0" bIns="0" rtlCol="0">
            <a:spAutoFit/>
          </a:bodyPr>
          <a:lstStyle/>
          <a:p>
            <a:pPr algn="ctr">
              <a:lnSpc>
                <a:spcPts val="1664"/>
              </a:lnSpc>
            </a:pPr>
            <a:r>
              <a:rPr sz="1400" spc="-5" dirty="0">
                <a:latin typeface="Constantia"/>
                <a:cs typeface="Constantia"/>
              </a:rPr>
              <a:t>PC</a:t>
            </a:r>
            <a:endParaRPr sz="1400">
              <a:latin typeface="Constantia"/>
              <a:cs typeface="Constantia"/>
            </a:endParaRPr>
          </a:p>
          <a:p>
            <a:pPr algn="ctr">
              <a:lnSpc>
                <a:spcPts val="1664"/>
              </a:lnSpc>
            </a:pPr>
            <a:r>
              <a:rPr sz="1400" spc="-5" dirty="0">
                <a:latin typeface="Constantia"/>
                <a:cs typeface="Constantia"/>
              </a:rPr>
              <a:t>monitor</a:t>
            </a:r>
            <a:endParaRPr sz="1400">
              <a:latin typeface="Constantia"/>
              <a:cs typeface="Constantia"/>
            </a:endParaRPr>
          </a:p>
        </p:txBody>
      </p:sp>
      <p:sp>
        <p:nvSpPr>
          <p:cNvPr id="11" name="object 11"/>
          <p:cNvSpPr/>
          <p:nvPr/>
        </p:nvSpPr>
        <p:spPr>
          <a:xfrm>
            <a:off x="3422793" y="1360197"/>
            <a:ext cx="1137285" cy="671195"/>
          </a:xfrm>
          <a:custGeom>
            <a:avLst/>
            <a:gdLst/>
            <a:ahLst/>
            <a:cxnLst/>
            <a:rect l="l" t="t" r="r" b="b"/>
            <a:pathLst>
              <a:path w="1137285" h="671194">
                <a:moveTo>
                  <a:pt x="0" y="111802"/>
                </a:moveTo>
                <a:lnTo>
                  <a:pt x="8785" y="68283"/>
                </a:lnTo>
                <a:lnTo>
                  <a:pt x="32743" y="32745"/>
                </a:lnTo>
                <a:lnTo>
                  <a:pt x="68280" y="8785"/>
                </a:lnTo>
                <a:lnTo>
                  <a:pt x="111799" y="0"/>
                </a:lnTo>
                <a:lnTo>
                  <a:pt x="1025197" y="0"/>
                </a:lnTo>
                <a:lnTo>
                  <a:pt x="1067975" y="8510"/>
                </a:lnTo>
                <a:lnTo>
                  <a:pt x="1104247" y="32744"/>
                </a:lnTo>
                <a:lnTo>
                  <a:pt x="1128488" y="69016"/>
                </a:lnTo>
                <a:lnTo>
                  <a:pt x="1136997" y="111802"/>
                </a:lnTo>
                <a:lnTo>
                  <a:pt x="1136997" y="558996"/>
                </a:lnTo>
                <a:lnTo>
                  <a:pt x="1128212" y="602515"/>
                </a:lnTo>
                <a:lnTo>
                  <a:pt x="1104254" y="638052"/>
                </a:lnTo>
                <a:lnTo>
                  <a:pt x="1068717" y="662012"/>
                </a:lnTo>
                <a:lnTo>
                  <a:pt x="1025197" y="670798"/>
                </a:lnTo>
                <a:lnTo>
                  <a:pt x="111799" y="670798"/>
                </a:lnTo>
                <a:lnTo>
                  <a:pt x="68280" y="662012"/>
                </a:lnTo>
                <a:lnTo>
                  <a:pt x="32743" y="638052"/>
                </a:lnTo>
                <a:lnTo>
                  <a:pt x="8785" y="602515"/>
                </a:lnTo>
                <a:lnTo>
                  <a:pt x="0" y="558996"/>
                </a:lnTo>
                <a:lnTo>
                  <a:pt x="0" y="111802"/>
                </a:lnTo>
                <a:close/>
              </a:path>
            </a:pathLst>
          </a:custGeom>
          <a:ln w="9524">
            <a:solidFill>
              <a:srgbClr val="9E9E9E"/>
            </a:solidFill>
          </a:ln>
        </p:spPr>
        <p:txBody>
          <a:bodyPr wrap="square" lIns="0" tIns="0" rIns="0" bIns="0" rtlCol="0"/>
          <a:lstStyle/>
          <a:p>
            <a:endParaRPr/>
          </a:p>
        </p:txBody>
      </p:sp>
      <p:sp>
        <p:nvSpPr>
          <p:cNvPr id="12" name="object 12"/>
          <p:cNvSpPr txBox="1"/>
          <p:nvPr/>
        </p:nvSpPr>
        <p:spPr>
          <a:xfrm>
            <a:off x="3687833" y="1374159"/>
            <a:ext cx="607060" cy="649605"/>
          </a:xfrm>
          <a:prstGeom prst="rect">
            <a:avLst/>
          </a:prstGeom>
        </p:spPr>
        <p:txBody>
          <a:bodyPr vert="horz" wrap="square" lIns="0" tIns="0" rIns="0" bIns="0" rtlCol="0">
            <a:spAutoFit/>
          </a:bodyPr>
          <a:lstStyle/>
          <a:p>
            <a:pPr algn="ctr">
              <a:lnSpc>
                <a:spcPts val="1664"/>
              </a:lnSpc>
            </a:pPr>
            <a:r>
              <a:rPr sz="1400" spc="-5" dirty="0">
                <a:latin typeface="Cambria"/>
                <a:cs typeface="Cambria"/>
              </a:rPr>
              <a:t>FPV</a:t>
            </a:r>
            <a:endParaRPr sz="1400">
              <a:latin typeface="Cambria"/>
              <a:cs typeface="Cambria"/>
            </a:endParaRPr>
          </a:p>
          <a:p>
            <a:pPr marL="12700" marR="5080" algn="ctr">
              <a:lnSpc>
                <a:spcPts val="1650"/>
              </a:lnSpc>
              <a:spcBef>
                <a:spcPts val="65"/>
              </a:spcBef>
            </a:pPr>
            <a:r>
              <a:rPr sz="1400" spc="-5" dirty="0">
                <a:latin typeface="Cambria"/>
                <a:cs typeface="Cambria"/>
              </a:rPr>
              <a:t>Camera  System</a:t>
            </a:r>
            <a:endParaRPr sz="1400">
              <a:latin typeface="Cambria"/>
              <a:cs typeface="Cambria"/>
            </a:endParaRPr>
          </a:p>
        </p:txBody>
      </p:sp>
      <p:sp>
        <p:nvSpPr>
          <p:cNvPr id="13" name="object 13"/>
          <p:cNvSpPr/>
          <p:nvPr/>
        </p:nvSpPr>
        <p:spPr>
          <a:xfrm>
            <a:off x="2238695" y="2030995"/>
            <a:ext cx="1752600" cy="395605"/>
          </a:xfrm>
          <a:custGeom>
            <a:avLst/>
            <a:gdLst/>
            <a:ahLst/>
            <a:cxnLst/>
            <a:rect l="l" t="t" r="r" b="b"/>
            <a:pathLst>
              <a:path w="1752600" h="395605">
                <a:moveTo>
                  <a:pt x="1752596" y="0"/>
                </a:moveTo>
                <a:lnTo>
                  <a:pt x="1752596" y="395099"/>
                </a:lnTo>
                <a:lnTo>
                  <a:pt x="0" y="395099"/>
                </a:lnTo>
              </a:path>
            </a:pathLst>
          </a:custGeom>
          <a:ln w="9524">
            <a:solidFill>
              <a:srgbClr val="9E9E9E"/>
            </a:solidFill>
          </a:ln>
        </p:spPr>
        <p:txBody>
          <a:bodyPr wrap="square" lIns="0" tIns="0" rIns="0" bIns="0" rtlCol="0"/>
          <a:lstStyle/>
          <a:p>
            <a:endParaRPr/>
          </a:p>
        </p:txBody>
      </p:sp>
      <p:sp>
        <p:nvSpPr>
          <p:cNvPr id="14" name="object 14"/>
          <p:cNvSpPr/>
          <p:nvPr/>
        </p:nvSpPr>
        <p:spPr>
          <a:xfrm>
            <a:off x="3991292" y="2030995"/>
            <a:ext cx="1844039" cy="395605"/>
          </a:xfrm>
          <a:custGeom>
            <a:avLst/>
            <a:gdLst/>
            <a:ahLst/>
            <a:cxnLst/>
            <a:rect l="l" t="t" r="r" b="b"/>
            <a:pathLst>
              <a:path w="1844039" h="395605">
                <a:moveTo>
                  <a:pt x="0" y="0"/>
                </a:moveTo>
                <a:lnTo>
                  <a:pt x="0" y="395099"/>
                </a:lnTo>
                <a:lnTo>
                  <a:pt x="1843496" y="395099"/>
                </a:lnTo>
              </a:path>
            </a:pathLst>
          </a:custGeom>
          <a:ln w="9524">
            <a:solidFill>
              <a:srgbClr val="9E9E9E"/>
            </a:solidFill>
          </a:ln>
        </p:spPr>
        <p:txBody>
          <a:bodyPr wrap="square" lIns="0" tIns="0" rIns="0" bIns="0" rtlCol="0"/>
          <a:lstStyle/>
          <a:p>
            <a:endParaRPr/>
          </a:p>
        </p:txBody>
      </p:sp>
      <p:sp>
        <p:nvSpPr>
          <p:cNvPr id="15" name="object 15"/>
          <p:cNvSpPr/>
          <p:nvPr/>
        </p:nvSpPr>
        <p:spPr>
          <a:xfrm>
            <a:off x="2777419" y="2896919"/>
            <a:ext cx="642620" cy="0"/>
          </a:xfrm>
          <a:custGeom>
            <a:avLst/>
            <a:gdLst/>
            <a:ahLst/>
            <a:cxnLst/>
            <a:rect l="l" t="t" r="r" b="b"/>
            <a:pathLst>
              <a:path w="642620">
                <a:moveTo>
                  <a:pt x="0" y="0"/>
                </a:moveTo>
                <a:lnTo>
                  <a:pt x="642148" y="0"/>
                </a:lnTo>
              </a:path>
            </a:pathLst>
          </a:custGeom>
          <a:ln w="9524">
            <a:solidFill>
              <a:srgbClr val="9E9E9E"/>
            </a:solidFill>
          </a:ln>
        </p:spPr>
        <p:txBody>
          <a:bodyPr wrap="square" lIns="0" tIns="0" rIns="0" bIns="0" rtlCol="0"/>
          <a:lstStyle/>
          <a:p>
            <a:endParaRPr/>
          </a:p>
        </p:txBody>
      </p:sp>
      <p:sp>
        <p:nvSpPr>
          <p:cNvPr id="16" name="object 16"/>
          <p:cNvSpPr/>
          <p:nvPr/>
        </p:nvSpPr>
        <p:spPr>
          <a:xfrm>
            <a:off x="3419568" y="2881194"/>
            <a:ext cx="43815" cy="31750"/>
          </a:xfrm>
          <a:custGeom>
            <a:avLst/>
            <a:gdLst/>
            <a:ahLst/>
            <a:cxnLst/>
            <a:rect l="l" t="t" r="r" b="b"/>
            <a:pathLst>
              <a:path w="43814" h="31750">
                <a:moveTo>
                  <a:pt x="0" y="31449"/>
                </a:moveTo>
                <a:lnTo>
                  <a:pt x="43224" y="15724"/>
                </a:lnTo>
                <a:lnTo>
                  <a:pt x="0" y="0"/>
                </a:lnTo>
                <a:lnTo>
                  <a:pt x="0" y="31449"/>
                </a:lnTo>
                <a:close/>
              </a:path>
            </a:pathLst>
          </a:custGeom>
          <a:ln w="9524">
            <a:solidFill>
              <a:srgbClr val="9E9E9E"/>
            </a:solidFill>
          </a:ln>
        </p:spPr>
        <p:txBody>
          <a:bodyPr wrap="square" lIns="0" tIns="0" rIns="0" bIns="0" rtlCol="0"/>
          <a:lstStyle/>
          <a:p>
            <a:endParaRPr/>
          </a:p>
        </p:txBody>
      </p:sp>
      <p:sp>
        <p:nvSpPr>
          <p:cNvPr id="17" name="object 17"/>
          <p:cNvSpPr/>
          <p:nvPr/>
        </p:nvSpPr>
        <p:spPr>
          <a:xfrm>
            <a:off x="4704265" y="2896919"/>
            <a:ext cx="541655" cy="0"/>
          </a:xfrm>
          <a:custGeom>
            <a:avLst/>
            <a:gdLst/>
            <a:ahLst/>
            <a:cxnLst/>
            <a:rect l="l" t="t" r="r" b="b"/>
            <a:pathLst>
              <a:path w="541654">
                <a:moveTo>
                  <a:pt x="0" y="0"/>
                </a:moveTo>
                <a:lnTo>
                  <a:pt x="541048" y="0"/>
                </a:lnTo>
              </a:path>
            </a:pathLst>
          </a:custGeom>
          <a:ln w="9524">
            <a:solidFill>
              <a:srgbClr val="9E9E9E"/>
            </a:solidFill>
          </a:ln>
        </p:spPr>
        <p:txBody>
          <a:bodyPr wrap="square" lIns="0" tIns="0" rIns="0" bIns="0" rtlCol="0"/>
          <a:lstStyle/>
          <a:p>
            <a:endParaRPr/>
          </a:p>
        </p:txBody>
      </p:sp>
      <p:sp>
        <p:nvSpPr>
          <p:cNvPr id="18" name="object 18"/>
          <p:cNvSpPr/>
          <p:nvPr/>
        </p:nvSpPr>
        <p:spPr>
          <a:xfrm>
            <a:off x="5245314" y="2881194"/>
            <a:ext cx="43815" cy="31750"/>
          </a:xfrm>
          <a:custGeom>
            <a:avLst/>
            <a:gdLst/>
            <a:ahLst/>
            <a:cxnLst/>
            <a:rect l="l" t="t" r="r" b="b"/>
            <a:pathLst>
              <a:path w="43814" h="31750">
                <a:moveTo>
                  <a:pt x="0" y="31449"/>
                </a:moveTo>
                <a:lnTo>
                  <a:pt x="43224" y="15724"/>
                </a:lnTo>
                <a:lnTo>
                  <a:pt x="0" y="0"/>
                </a:lnTo>
                <a:lnTo>
                  <a:pt x="0" y="31449"/>
                </a:lnTo>
                <a:close/>
              </a:path>
            </a:pathLst>
          </a:custGeom>
          <a:ln w="9524">
            <a:solidFill>
              <a:srgbClr val="9E9E9E"/>
            </a:solidFill>
          </a:ln>
        </p:spPr>
        <p:txBody>
          <a:bodyPr wrap="square" lIns="0" tIns="0" rIns="0" bIns="0" rtlCol="0"/>
          <a:lstStyle/>
          <a:p>
            <a:endParaRPr/>
          </a:p>
        </p:txBody>
      </p:sp>
      <p:sp>
        <p:nvSpPr>
          <p:cNvPr id="19" name="object 19"/>
          <p:cNvSpPr/>
          <p:nvPr/>
        </p:nvSpPr>
        <p:spPr>
          <a:xfrm>
            <a:off x="5834788" y="3122218"/>
            <a:ext cx="0" cy="742950"/>
          </a:xfrm>
          <a:custGeom>
            <a:avLst/>
            <a:gdLst/>
            <a:ahLst/>
            <a:cxnLst/>
            <a:rect l="l" t="t" r="r" b="b"/>
            <a:pathLst>
              <a:path h="742950">
                <a:moveTo>
                  <a:pt x="0" y="0"/>
                </a:moveTo>
                <a:lnTo>
                  <a:pt x="0" y="742948"/>
                </a:lnTo>
              </a:path>
            </a:pathLst>
          </a:custGeom>
          <a:ln w="9524">
            <a:solidFill>
              <a:srgbClr val="9E9E9E"/>
            </a:solidFill>
          </a:ln>
        </p:spPr>
        <p:txBody>
          <a:bodyPr wrap="square" lIns="0" tIns="0" rIns="0" bIns="0" rtlCol="0"/>
          <a:lstStyle/>
          <a:p>
            <a:endParaRPr/>
          </a:p>
        </p:txBody>
      </p:sp>
      <p:sp>
        <p:nvSpPr>
          <p:cNvPr id="20" name="object 20"/>
          <p:cNvSpPr/>
          <p:nvPr/>
        </p:nvSpPr>
        <p:spPr>
          <a:xfrm>
            <a:off x="5819063" y="3865167"/>
            <a:ext cx="31750" cy="43815"/>
          </a:xfrm>
          <a:custGeom>
            <a:avLst/>
            <a:gdLst/>
            <a:ahLst/>
            <a:cxnLst/>
            <a:rect l="l" t="t" r="r" b="b"/>
            <a:pathLst>
              <a:path w="31750" h="43814">
                <a:moveTo>
                  <a:pt x="0" y="0"/>
                </a:moveTo>
                <a:lnTo>
                  <a:pt x="15724" y="43224"/>
                </a:lnTo>
                <a:lnTo>
                  <a:pt x="31449" y="0"/>
                </a:lnTo>
                <a:lnTo>
                  <a:pt x="0" y="0"/>
                </a:lnTo>
                <a:close/>
              </a:path>
            </a:pathLst>
          </a:custGeom>
          <a:ln w="9524">
            <a:solidFill>
              <a:srgbClr val="9E9E9E"/>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5" dirty="0"/>
              <a:t>Hardware </a:t>
            </a:r>
            <a:r>
              <a:rPr spc="-55" dirty="0"/>
              <a:t>Design</a:t>
            </a:r>
            <a:r>
              <a:rPr spc="-140" dirty="0"/>
              <a:t> </a:t>
            </a:r>
            <a:r>
              <a:rPr spc="-100" dirty="0"/>
              <a:t>cont.</a:t>
            </a:r>
          </a:p>
        </p:txBody>
      </p:sp>
      <p:sp>
        <p:nvSpPr>
          <p:cNvPr id="3" name="object 3"/>
          <p:cNvSpPr/>
          <p:nvPr/>
        </p:nvSpPr>
        <p:spPr>
          <a:xfrm>
            <a:off x="3659092" y="1202372"/>
            <a:ext cx="1228090" cy="450850"/>
          </a:xfrm>
          <a:custGeom>
            <a:avLst/>
            <a:gdLst/>
            <a:ahLst/>
            <a:cxnLst/>
            <a:rect l="l" t="t" r="r" b="b"/>
            <a:pathLst>
              <a:path w="1228089" h="450850">
                <a:moveTo>
                  <a:pt x="0" y="75102"/>
                </a:moveTo>
                <a:lnTo>
                  <a:pt x="5901" y="45869"/>
                </a:lnTo>
                <a:lnTo>
                  <a:pt x="21996" y="21997"/>
                </a:lnTo>
                <a:lnTo>
                  <a:pt x="45868" y="5901"/>
                </a:lnTo>
                <a:lnTo>
                  <a:pt x="75099" y="0"/>
                </a:lnTo>
                <a:lnTo>
                  <a:pt x="1152497" y="0"/>
                </a:lnTo>
                <a:lnTo>
                  <a:pt x="1194164" y="12618"/>
                </a:lnTo>
                <a:lnTo>
                  <a:pt x="1221885" y="46360"/>
                </a:lnTo>
                <a:lnTo>
                  <a:pt x="1227597" y="75102"/>
                </a:lnTo>
                <a:lnTo>
                  <a:pt x="1227597" y="375496"/>
                </a:lnTo>
                <a:lnTo>
                  <a:pt x="1221695" y="404729"/>
                </a:lnTo>
                <a:lnTo>
                  <a:pt x="1205600" y="428601"/>
                </a:lnTo>
                <a:lnTo>
                  <a:pt x="1181729" y="444697"/>
                </a:lnTo>
                <a:lnTo>
                  <a:pt x="1152497" y="450599"/>
                </a:lnTo>
                <a:lnTo>
                  <a:pt x="75099" y="450599"/>
                </a:lnTo>
                <a:lnTo>
                  <a:pt x="45868" y="444697"/>
                </a:lnTo>
                <a:lnTo>
                  <a:pt x="21996" y="428601"/>
                </a:lnTo>
                <a:lnTo>
                  <a:pt x="5901" y="404729"/>
                </a:lnTo>
                <a:lnTo>
                  <a:pt x="0" y="375496"/>
                </a:lnTo>
                <a:lnTo>
                  <a:pt x="0" y="75102"/>
                </a:lnTo>
                <a:close/>
              </a:path>
            </a:pathLst>
          </a:custGeom>
          <a:ln w="9524">
            <a:solidFill>
              <a:srgbClr val="9E9E9E"/>
            </a:solidFill>
          </a:ln>
        </p:spPr>
        <p:txBody>
          <a:bodyPr wrap="square" lIns="0" tIns="0" rIns="0" bIns="0" rtlCol="0"/>
          <a:lstStyle/>
          <a:p>
            <a:endParaRPr/>
          </a:p>
        </p:txBody>
      </p:sp>
      <p:sp>
        <p:nvSpPr>
          <p:cNvPr id="4" name="object 4"/>
          <p:cNvSpPr txBox="1"/>
          <p:nvPr/>
        </p:nvSpPr>
        <p:spPr>
          <a:xfrm>
            <a:off x="3754115" y="1315785"/>
            <a:ext cx="946150"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Transmitter</a:t>
            </a:r>
            <a:endParaRPr sz="1400">
              <a:latin typeface="Constantia"/>
              <a:cs typeface="Constantia"/>
            </a:endParaRPr>
          </a:p>
        </p:txBody>
      </p:sp>
      <p:sp>
        <p:nvSpPr>
          <p:cNvPr id="5" name="object 5"/>
          <p:cNvSpPr/>
          <p:nvPr/>
        </p:nvSpPr>
        <p:spPr>
          <a:xfrm>
            <a:off x="2024446" y="1202375"/>
            <a:ext cx="935990" cy="450850"/>
          </a:xfrm>
          <a:custGeom>
            <a:avLst/>
            <a:gdLst/>
            <a:ahLst/>
            <a:cxnLst/>
            <a:rect l="l" t="t" r="r" b="b"/>
            <a:pathLst>
              <a:path w="935989" h="450850">
                <a:moveTo>
                  <a:pt x="0" y="75099"/>
                </a:moveTo>
                <a:lnTo>
                  <a:pt x="5901" y="45867"/>
                </a:lnTo>
                <a:lnTo>
                  <a:pt x="21997" y="21995"/>
                </a:lnTo>
                <a:lnTo>
                  <a:pt x="45869" y="5901"/>
                </a:lnTo>
                <a:lnTo>
                  <a:pt x="75102" y="0"/>
                </a:lnTo>
                <a:lnTo>
                  <a:pt x="860298" y="0"/>
                </a:lnTo>
                <a:lnTo>
                  <a:pt x="901965" y="12617"/>
                </a:lnTo>
                <a:lnTo>
                  <a:pt x="929676" y="46360"/>
                </a:lnTo>
                <a:lnTo>
                  <a:pt x="935398" y="75099"/>
                </a:lnTo>
                <a:lnTo>
                  <a:pt x="935398" y="375496"/>
                </a:lnTo>
                <a:lnTo>
                  <a:pt x="929496" y="404729"/>
                </a:lnTo>
                <a:lnTo>
                  <a:pt x="913401" y="428601"/>
                </a:lnTo>
                <a:lnTo>
                  <a:pt x="889529" y="444697"/>
                </a:lnTo>
                <a:lnTo>
                  <a:pt x="860298" y="450599"/>
                </a:lnTo>
                <a:lnTo>
                  <a:pt x="75102" y="450599"/>
                </a:lnTo>
                <a:lnTo>
                  <a:pt x="45869" y="444697"/>
                </a:lnTo>
                <a:lnTo>
                  <a:pt x="21997" y="428601"/>
                </a:lnTo>
                <a:lnTo>
                  <a:pt x="5901" y="404729"/>
                </a:lnTo>
                <a:lnTo>
                  <a:pt x="0" y="375496"/>
                </a:lnTo>
                <a:lnTo>
                  <a:pt x="0" y="75099"/>
                </a:lnTo>
                <a:close/>
              </a:path>
            </a:pathLst>
          </a:custGeom>
          <a:ln w="9524">
            <a:solidFill>
              <a:srgbClr val="9E9E9E"/>
            </a:solidFill>
          </a:ln>
        </p:spPr>
        <p:txBody>
          <a:bodyPr wrap="square" lIns="0" tIns="0" rIns="0" bIns="0" rtlCol="0"/>
          <a:lstStyle/>
          <a:p>
            <a:endParaRPr/>
          </a:p>
        </p:txBody>
      </p:sp>
      <p:sp>
        <p:nvSpPr>
          <p:cNvPr id="6" name="object 6"/>
          <p:cNvSpPr txBox="1"/>
          <p:nvPr/>
        </p:nvSpPr>
        <p:spPr>
          <a:xfrm>
            <a:off x="2119466" y="1315785"/>
            <a:ext cx="619125"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Camera</a:t>
            </a:r>
            <a:endParaRPr sz="1400">
              <a:latin typeface="Constantia"/>
              <a:cs typeface="Constantia"/>
            </a:endParaRPr>
          </a:p>
        </p:txBody>
      </p:sp>
      <p:sp>
        <p:nvSpPr>
          <p:cNvPr id="7" name="object 7"/>
          <p:cNvSpPr/>
          <p:nvPr/>
        </p:nvSpPr>
        <p:spPr>
          <a:xfrm>
            <a:off x="5485014" y="1202375"/>
            <a:ext cx="1064895" cy="450850"/>
          </a:xfrm>
          <a:custGeom>
            <a:avLst/>
            <a:gdLst/>
            <a:ahLst/>
            <a:cxnLst/>
            <a:rect l="l" t="t" r="r" b="b"/>
            <a:pathLst>
              <a:path w="1064895" h="450850">
                <a:moveTo>
                  <a:pt x="0" y="75099"/>
                </a:moveTo>
                <a:lnTo>
                  <a:pt x="5901" y="45867"/>
                </a:lnTo>
                <a:lnTo>
                  <a:pt x="21996" y="21995"/>
                </a:lnTo>
                <a:lnTo>
                  <a:pt x="45868" y="5901"/>
                </a:lnTo>
                <a:lnTo>
                  <a:pt x="75099" y="0"/>
                </a:lnTo>
                <a:lnTo>
                  <a:pt x="989298" y="0"/>
                </a:lnTo>
                <a:lnTo>
                  <a:pt x="1030965" y="12617"/>
                </a:lnTo>
                <a:lnTo>
                  <a:pt x="1058685" y="46360"/>
                </a:lnTo>
                <a:lnTo>
                  <a:pt x="1064397" y="75099"/>
                </a:lnTo>
                <a:lnTo>
                  <a:pt x="1064397" y="375496"/>
                </a:lnTo>
                <a:lnTo>
                  <a:pt x="1058495" y="404729"/>
                </a:lnTo>
                <a:lnTo>
                  <a:pt x="1042401" y="428601"/>
                </a:lnTo>
                <a:lnTo>
                  <a:pt x="1018529" y="444697"/>
                </a:lnTo>
                <a:lnTo>
                  <a:pt x="989298" y="450599"/>
                </a:lnTo>
                <a:lnTo>
                  <a:pt x="75099" y="450599"/>
                </a:lnTo>
                <a:lnTo>
                  <a:pt x="45868" y="444697"/>
                </a:lnTo>
                <a:lnTo>
                  <a:pt x="21996" y="428601"/>
                </a:lnTo>
                <a:lnTo>
                  <a:pt x="5901" y="404729"/>
                </a:lnTo>
                <a:lnTo>
                  <a:pt x="0" y="375496"/>
                </a:lnTo>
                <a:lnTo>
                  <a:pt x="0" y="75099"/>
                </a:lnTo>
                <a:close/>
              </a:path>
            </a:pathLst>
          </a:custGeom>
          <a:ln w="9524">
            <a:solidFill>
              <a:srgbClr val="9E9E9E"/>
            </a:solidFill>
          </a:ln>
        </p:spPr>
        <p:txBody>
          <a:bodyPr wrap="square" lIns="0" tIns="0" rIns="0" bIns="0" rtlCol="0"/>
          <a:lstStyle/>
          <a:p>
            <a:endParaRPr/>
          </a:p>
        </p:txBody>
      </p:sp>
      <p:sp>
        <p:nvSpPr>
          <p:cNvPr id="8" name="object 8"/>
          <p:cNvSpPr txBox="1"/>
          <p:nvPr/>
        </p:nvSpPr>
        <p:spPr>
          <a:xfrm>
            <a:off x="5677615" y="1315785"/>
            <a:ext cx="679450"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Receiver</a:t>
            </a:r>
            <a:endParaRPr sz="1400">
              <a:latin typeface="Constantia"/>
              <a:cs typeface="Constantia"/>
            </a:endParaRPr>
          </a:p>
        </p:txBody>
      </p:sp>
      <p:sp>
        <p:nvSpPr>
          <p:cNvPr id="9" name="object 9"/>
          <p:cNvSpPr/>
          <p:nvPr/>
        </p:nvSpPr>
        <p:spPr>
          <a:xfrm>
            <a:off x="7200760" y="1202382"/>
            <a:ext cx="873125" cy="450850"/>
          </a:xfrm>
          <a:custGeom>
            <a:avLst/>
            <a:gdLst/>
            <a:ahLst/>
            <a:cxnLst/>
            <a:rect l="l" t="t" r="r" b="b"/>
            <a:pathLst>
              <a:path w="873125" h="450850">
                <a:moveTo>
                  <a:pt x="0" y="75102"/>
                </a:moveTo>
                <a:lnTo>
                  <a:pt x="5901" y="45869"/>
                </a:lnTo>
                <a:lnTo>
                  <a:pt x="21996" y="21997"/>
                </a:lnTo>
                <a:lnTo>
                  <a:pt x="45868" y="5901"/>
                </a:lnTo>
                <a:lnTo>
                  <a:pt x="75099" y="0"/>
                </a:lnTo>
                <a:lnTo>
                  <a:pt x="797898" y="0"/>
                </a:lnTo>
                <a:lnTo>
                  <a:pt x="839551" y="12618"/>
                </a:lnTo>
                <a:lnTo>
                  <a:pt x="867276" y="46360"/>
                </a:lnTo>
                <a:lnTo>
                  <a:pt x="872998" y="75102"/>
                </a:lnTo>
                <a:lnTo>
                  <a:pt x="872998" y="375496"/>
                </a:lnTo>
                <a:lnTo>
                  <a:pt x="867096" y="404729"/>
                </a:lnTo>
                <a:lnTo>
                  <a:pt x="851001" y="428601"/>
                </a:lnTo>
                <a:lnTo>
                  <a:pt x="827129" y="444697"/>
                </a:lnTo>
                <a:lnTo>
                  <a:pt x="797898" y="450599"/>
                </a:lnTo>
                <a:lnTo>
                  <a:pt x="75099" y="450599"/>
                </a:lnTo>
                <a:lnTo>
                  <a:pt x="45868" y="444697"/>
                </a:lnTo>
                <a:lnTo>
                  <a:pt x="21996" y="428601"/>
                </a:lnTo>
                <a:lnTo>
                  <a:pt x="5901" y="404729"/>
                </a:lnTo>
                <a:lnTo>
                  <a:pt x="0" y="375496"/>
                </a:lnTo>
                <a:lnTo>
                  <a:pt x="0" y="75102"/>
                </a:lnTo>
                <a:close/>
              </a:path>
            </a:pathLst>
          </a:custGeom>
          <a:ln w="9524">
            <a:solidFill>
              <a:srgbClr val="9E9E9E"/>
            </a:solidFill>
          </a:ln>
        </p:spPr>
        <p:txBody>
          <a:bodyPr wrap="square" lIns="0" tIns="0" rIns="0" bIns="0" rtlCol="0"/>
          <a:lstStyle/>
          <a:p>
            <a:endParaRPr/>
          </a:p>
        </p:txBody>
      </p:sp>
      <p:sp>
        <p:nvSpPr>
          <p:cNvPr id="10" name="object 10"/>
          <p:cNvSpPr txBox="1"/>
          <p:nvPr/>
        </p:nvSpPr>
        <p:spPr>
          <a:xfrm>
            <a:off x="7309242" y="1211020"/>
            <a:ext cx="656590" cy="444500"/>
          </a:xfrm>
          <a:prstGeom prst="rect">
            <a:avLst/>
          </a:prstGeom>
        </p:spPr>
        <p:txBody>
          <a:bodyPr vert="horz" wrap="square" lIns="0" tIns="0" rIns="0" bIns="0" rtlCol="0">
            <a:spAutoFit/>
          </a:bodyPr>
          <a:lstStyle/>
          <a:p>
            <a:pPr algn="ctr">
              <a:lnSpc>
                <a:spcPts val="1664"/>
              </a:lnSpc>
            </a:pPr>
            <a:r>
              <a:rPr sz="1400" spc="-5" dirty="0">
                <a:latin typeface="Constantia"/>
                <a:cs typeface="Constantia"/>
              </a:rPr>
              <a:t>PC</a:t>
            </a:r>
            <a:endParaRPr sz="1400">
              <a:latin typeface="Constantia"/>
              <a:cs typeface="Constantia"/>
            </a:endParaRPr>
          </a:p>
          <a:p>
            <a:pPr algn="ctr">
              <a:lnSpc>
                <a:spcPts val="1664"/>
              </a:lnSpc>
            </a:pPr>
            <a:r>
              <a:rPr sz="1400" spc="-5" dirty="0">
                <a:latin typeface="Constantia"/>
                <a:cs typeface="Constantia"/>
              </a:rPr>
              <a:t>monitor</a:t>
            </a:r>
            <a:endParaRPr sz="1400">
              <a:latin typeface="Constantia"/>
              <a:cs typeface="Constantia"/>
            </a:endParaRPr>
          </a:p>
        </p:txBody>
      </p:sp>
      <p:sp>
        <p:nvSpPr>
          <p:cNvPr id="11" name="object 11"/>
          <p:cNvSpPr/>
          <p:nvPr/>
        </p:nvSpPr>
        <p:spPr>
          <a:xfrm>
            <a:off x="260799" y="1427672"/>
            <a:ext cx="1064895" cy="697865"/>
          </a:xfrm>
          <a:custGeom>
            <a:avLst/>
            <a:gdLst/>
            <a:ahLst/>
            <a:cxnLst/>
            <a:rect l="l" t="t" r="r" b="b"/>
            <a:pathLst>
              <a:path w="1064895" h="697864">
                <a:moveTo>
                  <a:pt x="0" y="116252"/>
                </a:moveTo>
                <a:lnTo>
                  <a:pt x="9135" y="71001"/>
                </a:lnTo>
                <a:lnTo>
                  <a:pt x="34049" y="34049"/>
                </a:lnTo>
                <a:lnTo>
                  <a:pt x="71001" y="9135"/>
                </a:lnTo>
                <a:lnTo>
                  <a:pt x="116252" y="0"/>
                </a:lnTo>
                <a:lnTo>
                  <a:pt x="948145" y="0"/>
                </a:lnTo>
                <a:lnTo>
                  <a:pt x="992633" y="8849"/>
                </a:lnTo>
                <a:lnTo>
                  <a:pt x="1030347" y="34049"/>
                </a:lnTo>
                <a:lnTo>
                  <a:pt x="1055548" y="71763"/>
                </a:lnTo>
                <a:lnTo>
                  <a:pt x="1064397" y="116252"/>
                </a:lnTo>
                <a:lnTo>
                  <a:pt x="1064397" y="581246"/>
                </a:lnTo>
                <a:lnTo>
                  <a:pt x="1055262" y="626497"/>
                </a:lnTo>
                <a:lnTo>
                  <a:pt x="1030348" y="663449"/>
                </a:lnTo>
                <a:lnTo>
                  <a:pt x="993396" y="688362"/>
                </a:lnTo>
                <a:lnTo>
                  <a:pt x="948145" y="697498"/>
                </a:lnTo>
                <a:lnTo>
                  <a:pt x="116252" y="697498"/>
                </a:lnTo>
                <a:lnTo>
                  <a:pt x="71001" y="688362"/>
                </a:lnTo>
                <a:lnTo>
                  <a:pt x="34049" y="663449"/>
                </a:lnTo>
                <a:lnTo>
                  <a:pt x="9135" y="626497"/>
                </a:lnTo>
                <a:lnTo>
                  <a:pt x="0" y="581246"/>
                </a:lnTo>
                <a:lnTo>
                  <a:pt x="0" y="116252"/>
                </a:lnTo>
                <a:close/>
              </a:path>
            </a:pathLst>
          </a:custGeom>
          <a:ln w="9524">
            <a:solidFill>
              <a:srgbClr val="9E9E9E"/>
            </a:solidFill>
          </a:ln>
        </p:spPr>
        <p:txBody>
          <a:bodyPr wrap="square" lIns="0" tIns="0" rIns="0" bIns="0" rtlCol="0"/>
          <a:lstStyle/>
          <a:p>
            <a:endParaRPr/>
          </a:p>
        </p:txBody>
      </p:sp>
      <p:sp>
        <p:nvSpPr>
          <p:cNvPr id="12" name="object 12"/>
          <p:cNvSpPr txBox="1"/>
          <p:nvPr/>
        </p:nvSpPr>
        <p:spPr>
          <a:xfrm>
            <a:off x="406849" y="1465146"/>
            <a:ext cx="772160" cy="639445"/>
          </a:xfrm>
          <a:prstGeom prst="rect">
            <a:avLst/>
          </a:prstGeom>
        </p:spPr>
        <p:txBody>
          <a:bodyPr vert="horz" wrap="square" lIns="0" tIns="0" rIns="0" bIns="0" rtlCol="0">
            <a:spAutoFit/>
          </a:bodyPr>
          <a:lstStyle/>
          <a:p>
            <a:pPr marL="12700" marR="5080" algn="ctr">
              <a:lnSpc>
                <a:spcPts val="1650"/>
              </a:lnSpc>
            </a:pPr>
            <a:r>
              <a:rPr sz="1400" spc="-5" dirty="0">
                <a:latin typeface="Cambria"/>
                <a:cs typeface="Cambria"/>
              </a:rPr>
              <a:t>Improved  Camera  System</a:t>
            </a:r>
            <a:endParaRPr sz="1400">
              <a:latin typeface="Cambria"/>
              <a:cs typeface="Cambria"/>
            </a:endParaRPr>
          </a:p>
        </p:txBody>
      </p:sp>
      <p:sp>
        <p:nvSpPr>
          <p:cNvPr id="13" name="object 13"/>
          <p:cNvSpPr/>
          <p:nvPr/>
        </p:nvSpPr>
        <p:spPr>
          <a:xfrm>
            <a:off x="2959843" y="1427674"/>
            <a:ext cx="642620" cy="0"/>
          </a:xfrm>
          <a:custGeom>
            <a:avLst/>
            <a:gdLst/>
            <a:ahLst/>
            <a:cxnLst/>
            <a:rect l="l" t="t" r="r" b="b"/>
            <a:pathLst>
              <a:path w="642620">
                <a:moveTo>
                  <a:pt x="0" y="0"/>
                </a:moveTo>
                <a:lnTo>
                  <a:pt x="642148" y="0"/>
                </a:lnTo>
              </a:path>
            </a:pathLst>
          </a:custGeom>
          <a:ln w="9524">
            <a:solidFill>
              <a:srgbClr val="9E9E9E"/>
            </a:solidFill>
          </a:ln>
        </p:spPr>
        <p:txBody>
          <a:bodyPr wrap="square" lIns="0" tIns="0" rIns="0" bIns="0" rtlCol="0"/>
          <a:lstStyle/>
          <a:p>
            <a:endParaRPr/>
          </a:p>
        </p:txBody>
      </p:sp>
      <p:sp>
        <p:nvSpPr>
          <p:cNvPr id="14" name="object 14"/>
          <p:cNvSpPr/>
          <p:nvPr/>
        </p:nvSpPr>
        <p:spPr>
          <a:xfrm>
            <a:off x="3601992" y="1411939"/>
            <a:ext cx="43815" cy="31750"/>
          </a:xfrm>
          <a:custGeom>
            <a:avLst/>
            <a:gdLst/>
            <a:ahLst/>
            <a:cxnLst/>
            <a:rect l="l" t="t" r="r" b="b"/>
            <a:pathLst>
              <a:path w="43814" h="31750">
                <a:moveTo>
                  <a:pt x="0" y="31467"/>
                </a:moveTo>
                <a:lnTo>
                  <a:pt x="43224" y="15734"/>
                </a:lnTo>
                <a:lnTo>
                  <a:pt x="0" y="0"/>
                </a:lnTo>
                <a:lnTo>
                  <a:pt x="0" y="31467"/>
                </a:lnTo>
                <a:close/>
              </a:path>
            </a:pathLst>
          </a:custGeom>
          <a:ln w="9524">
            <a:solidFill>
              <a:srgbClr val="9E9E9E"/>
            </a:solidFill>
          </a:ln>
        </p:spPr>
        <p:txBody>
          <a:bodyPr wrap="square" lIns="0" tIns="0" rIns="0" bIns="0" rtlCol="0"/>
          <a:lstStyle/>
          <a:p>
            <a:endParaRPr/>
          </a:p>
        </p:txBody>
      </p:sp>
      <p:sp>
        <p:nvSpPr>
          <p:cNvPr id="15" name="object 15"/>
          <p:cNvSpPr/>
          <p:nvPr/>
        </p:nvSpPr>
        <p:spPr>
          <a:xfrm>
            <a:off x="4886690" y="1427672"/>
            <a:ext cx="541655" cy="0"/>
          </a:xfrm>
          <a:custGeom>
            <a:avLst/>
            <a:gdLst/>
            <a:ahLst/>
            <a:cxnLst/>
            <a:rect l="l" t="t" r="r" b="b"/>
            <a:pathLst>
              <a:path w="541654">
                <a:moveTo>
                  <a:pt x="0" y="0"/>
                </a:moveTo>
                <a:lnTo>
                  <a:pt x="541048" y="0"/>
                </a:lnTo>
              </a:path>
            </a:pathLst>
          </a:custGeom>
          <a:ln w="9524">
            <a:solidFill>
              <a:srgbClr val="9E9E9E"/>
            </a:solidFill>
          </a:ln>
        </p:spPr>
        <p:txBody>
          <a:bodyPr wrap="square" lIns="0" tIns="0" rIns="0" bIns="0" rtlCol="0"/>
          <a:lstStyle/>
          <a:p>
            <a:endParaRPr/>
          </a:p>
        </p:txBody>
      </p:sp>
      <p:sp>
        <p:nvSpPr>
          <p:cNvPr id="16" name="object 16"/>
          <p:cNvSpPr/>
          <p:nvPr/>
        </p:nvSpPr>
        <p:spPr>
          <a:xfrm>
            <a:off x="5427739" y="1411939"/>
            <a:ext cx="43815" cy="31750"/>
          </a:xfrm>
          <a:custGeom>
            <a:avLst/>
            <a:gdLst/>
            <a:ahLst/>
            <a:cxnLst/>
            <a:rect l="l" t="t" r="r" b="b"/>
            <a:pathLst>
              <a:path w="43814" h="31750">
                <a:moveTo>
                  <a:pt x="0" y="31464"/>
                </a:moveTo>
                <a:lnTo>
                  <a:pt x="43224" y="15732"/>
                </a:lnTo>
                <a:lnTo>
                  <a:pt x="0" y="0"/>
                </a:lnTo>
                <a:lnTo>
                  <a:pt x="0" y="31464"/>
                </a:lnTo>
                <a:close/>
              </a:path>
            </a:pathLst>
          </a:custGeom>
          <a:ln w="9524">
            <a:solidFill>
              <a:srgbClr val="9E9E9E"/>
            </a:solidFill>
          </a:ln>
        </p:spPr>
        <p:txBody>
          <a:bodyPr wrap="square" lIns="0" tIns="0" rIns="0" bIns="0" rtlCol="0"/>
          <a:lstStyle/>
          <a:p>
            <a:endParaRPr/>
          </a:p>
        </p:txBody>
      </p:sp>
      <p:sp>
        <p:nvSpPr>
          <p:cNvPr id="17" name="object 17"/>
          <p:cNvSpPr/>
          <p:nvPr/>
        </p:nvSpPr>
        <p:spPr>
          <a:xfrm>
            <a:off x="1959946" y="1777233"/>
            <a:ext cx="1064895" cy="450850"/>
          </a:xfrm>
          <a:custGeom>
            <a:avLst/>
            <a:gdLst/>
            <a:ahLst/>
            <a:cxnLst/>
            <a:rect l="l" t="t" r="r" b="b"/>
            <a:pathLst>
              <a:path w="1064895" h="450850">
                <a:moveTo>
                  <a:pt x="0" y="75102"/>
                </a:moveTo>
                <a:lnTo>
                  <a:pt x="5901" y="45869"/>
                </a:lnTo>
                <a:lnTo>
                  <a:pt x="21997" y="21997"/>
                </a:lnTo>
                <a:lnTo>
                  <a:pt x="45869" y="5901"/>
                </a:lnTo>
                <a:lnTo>
                  <a:pt x="75102" y="0"/>
                </a:lnTo>
                <a:lnTo>
                  <a:pt x="989298" y="0"/>
                </a:lnTo>
                <a:lnTo>
                  <a:pt x="1030965" y="12618"/>
                </a:lnTo>
                <a:lnTo>
                  <a:pt x="1058675" y="46360"/>
                </a:lnTo>
                <a:lnTo>
                  <a:pt x="1064397" y="75102"/>
                </a:lnTo>
                <a:lnTo>
                  <a:pt x="1064397" y="375496"/>
                </a:lnTo>
                <a:lnTo>
                  <a:pt x="1058495" y="404729"/>
                </a:lnTo>
                <a:lnTo>
                  <a:pt x="1042401" y="428601"/>
                </a:lnTo>
                <a:lnTo>
                  <a:pt x="1018529" y="444697"/>
                </a:lnTo>
                <a:lnTo>
                  <a:pt x="989298" y="450599"/>
                </a:lnTo>
                <a:lnTo>
                  <a:pt x="75102" y="450599"/>
                </a:lnTo>
                <a:lnTo>
                  <a:pt x="45869" y="444697"/>
                </a:lnTo>
                <a:lnTo>
                  <a:pt x="21997" y="428601"/>
                </a:lnTo>
                <a:lnTo>
                  <a:pt x="5901" y="404729"/>
                </a:lnTo>
                <a:lnTo>
                  <a:pt x="0" y="375496"/>
                </a:lnTo>
                <a:lnTo>
                  <a:pt x="0" y="75102"/>
                </a:lnTo>
                <a:close/>
              </a:path>
            </a:pathLst>
          </a:custGeom>
          <a:ln w="9524">
            <a:solidFill>
              <a:srgbClr val="9E9E9E"/>
            </a:solidFill>
          </a:ln>
        </p:spPr>
        <p:txBody>
          <a:bodyPr wrap="square" lIns="0" tIns="0" rIns="0" bIns="0" rtlCol="0"/>
          <a:lstStyle/>
          <a:p>
            <a:endParaRPr/>
          </a:p>
        </p:txBody>
      </p:sp>
      <p:sp>
        <p:nvSpPr>
          <p:cNvPr id="18" name="object 18"/>
          <p:cNvSpPr/>
          <p:nvPr/>
        </p:nvSpPr>
        <p:spPr>
          <a:xfrm>
            <a:off x="5485014" y="2002445"/>
            <a:ext cx="1064895" cy="450850"/>
          </a:xfrm>
          <a:custGeom>
            <a:avLst/>
            <a:gdLst/>
            <a:ahLst/>
            <a:cxnLst/>
            <a:rect l="l" t="t" r="r" b="b"/>
            <a:pathLst>
              <a:path w="1064895" h="450850">
                <a:moveTo>
                  <a:pt x="0" y="75102"/>
                </a:moveTo>
                <a:lnTo>
                  <a:pt x="5901" y="45869"/>
                </a:lnTo>
                <a:lnTo>
                  <a:pt x="21996" y="21997"/>
                </a:lnTo>
                <a:lnTo>
                  <a:pt x="45868" y="5901"/>
                </a:lnTo>
                <a:lnTo>
                  <a:pt x="75099" y="0"/>
                </a:lnTo>
                <a:lnTo>
                  <a:pt x="989298" y="0"/>
                </a:lnTo>
                <a:lnTo>
                  <a:pt x="1030965" y="12618"/>
                </a:lnTo>
                <a:lnTo>
                  <a:pt x="1058675" y="46360"/>
                </a:lnTo>
                <a:lnTo>
                  <a:pt x="1064397" y="75102"/>
                </a:lnTo>
                <a:lnTo>
                  <a:pt x="1064397" y="375496"/>
                </a:lnTo>
                <a:lnTo>
                  <a:pt x="1058495" y="404729"/>
                </a:lnTo>
                <a:lnTo>
                  <a:pt x="1042401" y="428601"/>
                </a:lnTo>
                <a:lnTo>
                  <a:pt x="1018529" y="444697"/>
                </a:lnTo>
                <a:lnTo>
                  <a:pt x="989298" y="450599"/>
                </a:lnTo>
                <a:lnTo>
                  <a:pt x="75099" y="450599"/>
                </a:lnTo>
                <a:lnTo>
                  <a:pt x="45868" y="444697"/>
                </a:lnTo>
                <a:lnTo>
                  <a:pt x="21996" y="428601"/>
                </a:lnTo>
                <a:lnTo>
                  <a:pt x="5901" y="404729"/>
                </a:lnTo>
                <a:lnTo>
                  <a:pt x="0" y="375496"/>
                </a:lnTo>
                <a:lnTo>
                  <a:pt x="0" y="75102"/>
                </a:lnTo>
                <a:close/>
              </a:path>
            </a:pathLst>
          </a:custGeom>
          <a:ln w="9524">
            <a:solidFill>
              <a:srgbClr val="9E9E9E"/>
            </a:solidFill>
          </a:ln>
        </p:spPr>
        <p:txBody>
          <a:bodyPr wrap="square" lIns="0" tIns="0" rIns="0" bIns="0" rtlCol="0"/>
          <a:lstStyle/>
          <a:p>
            <a:endParaRPr/>
          </a:p>
        </p:txBody>
      </p:sp>
      <p:sp>
        <p:nvSpPr>
          <p:cNvPr id="19" name="object 19"/>
          <p:cNvSpPr txBox="1"/>
          <p:nvPr/>
        </p:nvSpPr>
        <p:spPr>
          <a:xfrm>
            <a:off x="5580035" y="2115855"/>
            <a:ext cx="746760"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CrazyFlie</a:t>
            </a:r>
            <a:endParaRPr sz="1400">
              <a:latin typeface="Constantia"/>
              <a:cs typeface="Constantia"/>
            </a:endParaRPr>
          </a:p>
        </p:txBody>
      </p:sp>
      <p:sp>
        <p:nvSpPr>
          <p:cNvPr id="20" name="object 20"/>
          <p:cNvSpPr/>
          <p:nvPr/>
        </p:nvSpPr>
        <p:spPr>
          <a:xfrm>
            <a:off x="1959946" y="2286057"/>
            <a:ext cx="1064895" cy="450850"/>
          </a:xfrm>
          <a:custGeom>
            <a:avLst/>
            <a:gdLst/>
            <a:ahLst/>
            <a:cxnLst/>
            <a:rect l="l" t="t" r="r" b="b"/>
            <a:pathLst>
              <a:path w="1064895" h="450850">
                <a:moveTo>
                  <a:pt x="0" y="75102"/>
                </a:moveTo>
                <a:lnTo>
                  <a:pt x="5901" y="45869"/>
                </a:lnTo>
                <a:lnTo>
                  <a:pt x="21997" y="21997"/>
                </a:lnTo>
                <a:lnTo>
                  <a:pt x="45869" y="5901"/>
                </a:lnTo>
                <a:lnTo>
                  <a:pt x="75102" y="0"/>
                </a:lnTo>
                <a:lnTo>
                  <a:pt x="989298" y="0"/>
                </a:lnTo>
                <a:lnTo>
                  <a:pt x="1030965" y="12618"/>
                </a:lnTo>
                <a:lnTo>
                  <a:pt x="1058675" y="46360"/>
                </a:lnTo>
                <a:lnTo>
                  <a:pt x="1064397" y="75102"/>
                </a:lnTo>
                <a:lnTo>
                  <a:pt x="1064397" y="375486"/>
                </a:lnTo>
                <a:lnTo>
                  <a:pt x="1058495" y="404732"/>
                </a:lnTo>
                <a:lnTo>
                  <a:pt x="1042401" y="428611"/>
                </a:lnTo>
                <a:lnTo>
                  <a:pt x="1018529" y="444709"/>
                </a:lnTo>
                <a:lnTo>
                  <a:pt x="989298" y="450611"/>
                </a:lnTo>
                <a:lnTo>
                  <a:pt x="75102" y="450611"/>
                </a:lnTo>
                <a:lnTo>
                  <a:pt x="45869" y="444709"/>
                </a:lnTo>
                <a:lnTo>
                  <a:pt x="21997" y="428611"/>
                </a:lnTo>
                <a:lnTo>
                  <a:pt x="5901" y="404732"/>
                </a:lnTo>
                <a:lnTo>
                  <a:pt x="0" y="375486"/>
                </a:lnTo>
                <a:lnTo>
                  <a:pt x="0" y="75102"/>
                </a:lnTo>
                <a:close/>
              </a:path>
            </a:pathLst>
          </a:custGeom>
          <a:ln w="9524">
            <a:solidFill>
              <a:srgbClr val="9E9E9E"/>
            </a:solidFill>
          </a:ln>
        </p:spPr>
        <p:txBody>
          <a:bodyPr wrap="square" lIns="0" tIns="0" rIns="0" bIns="0" rtlCol="0"/>
          <a:lstStyle/>
          <a:p>
            <a:endParaRPr/>
          </a:p>
        </p:txBody>
      </p:sp>
      <p:sp>
        <p:nvSpPr>
          <p:cNvPr id="21" name="object 21"/>
          <p:cNvSpPr txBox="1"/>
          <p:nvPr/>
        </p:nvSpPr>
        <p:spPr>
          <a:xfrm>
            <a:off x="2054963" y="1796032"/>
            <a:ext cx="827405" cy="943610"/>
          </a:xfrm>
          <a:prstGeom prst="rect">
            <a:avLst/>
          </a:prstGeom>
        </p:spPr>
        <p:txBody>
          <a:bodyPr vert="horz" wrap="square" lIns="0" tIns="0" rIns="0" bIns="0" rtlCol="0">
            <a:spAutoFit/>
          </a:bodyPr>
          <a:lstStyle/>
          <a:p>
            <a:pPr marL="12700" marR="5080">
              <a:lnSpc>
                <a:spcPts val="1650"/>
              </a:lnSpc>
            </a:pPr>
            <a:r>
              <a:rPr sz="1400" spc="-5" dirty="0">
                <a:latin typeface="Constantia"/>
                <a:cs typeface="Constantia"/>
              </a:rPr>
              <a:t>Ultrasonic  Detector</a:t>
            </a:r>
            <a:endParaRPr sz="1400">
              <a:latin typeface="Constantia"/>
              <a:cs typeface="Constantia"/>
            </a:endParaRPr>
          </a:p>
          <a:p>
            <a:pPr marL="12700" marR="130810">
              <a:lnSpc>
                <a:spcPts val="1650"/>
              </a:lnSpc>
              <a:spcBef>
                <a:spcPts val="705"/>
              </a:spcBef>
            </a:pPr>
            <a:r>
              <a:rPr sz="1400" spc="-5" dirty="0">
                <a:latin typeface="Constantia"/>
                <a:cs typeface="Constantia"/>
              </a:rPr>
              <a:t>Altitude  Detector</a:t>
            </a:r>
            <a:endParaRPr sz="1400">
              <a:latin typeface="Constantia"/>
              <a:cs typeface="Constantia"/>
            </a:endParaRPr>
          </a:p>
        </p:txBody>
      </p:sp>
      <p:sp>
        <p:nvSpPr>
          <p:cNvPr id="22" name="object 22"/>
          <p:cNvSpPr/>
          <p:nvPr/>
        </p:nvSpPr>
        <p:spPr>
          <a:xfrm>
            <a:off x="6549411" y="1427674"/>
            <a:ext cx="594360" cy="0"/>
          </a:xfrm>
          <a:custGeom>
            <a:avLst/>
            <a:gdLst/>
            <a:ahLst/>
            <a:cxnLst/>
            <a:rect l="l" t="t" r="r" b="b"/>
            <a:pathLst>
              <a:path w="594359">
                <a:moveTo>
                  <a:pt x="0" y="0"/>
                </a:moveTo>
                <a:lnTo>
                  <a:pt x="594148" y="0"/>
                </a:lnTo>
              </a:path>
            </a:pathLst>
          </a:custGeom>
          <a:ln w="9524">
            <a:solidFill>
              <a:srgbClr val="9E9E9E"/>
            </a:solidFill>
          </a:ln>
        </p:spPr>
        <p:txBody>
          <a:bodyPr wrap="square" lIns="0" tIns="0" rIns="0" bIns="0" rtlCol="0"/>
          <a:lstStyle/>
          <a:p>
            <a:endParaRPr/>
          </a:p>
        </p:txBody>
      </p:sp>
      <p:sp>
        <p:nvSpPr>
          <p:cNvPr id="23" name="object 23"/>
          <p:cNvSpPr/>
          <p:nvPr/>
        </p:nvSpPr>
        <p:spPr>
          <a:xfrm>
            <a:off x="7143560" y="1411939"/>
            <a:ext cx="43815" cy="31750"/>
          </a:xfrm>
          <a:custGeom>
            <a:avLst/>
            <a:gdLst/>
            <a:ahLst/>
            <a:cxnLst/>
            <a:rect l="l" t="t" r="r" b="b"/>
            <a:pathLst>
              <a:path w="43815" h="31750">
                <a:moveTo>
                  <a:pt x="0" y="31467"/>
                </a:moveTo>
                <a:lnTo>
                  <a:pt x="43224" y="15734"/>
                </a:lnTo>
                <a:lnTo>
                  <a:pt x="0" y="0"/>
                </a:lnTo>
                <a:lnTo>
                  <a:pt x="0" y="31467"/>
                </a:lnTo>
                <a:close/>
              </a:path>
            </a:pathLst>
          </a:custGeom>
          <a:ln w="9524">
            <a:solidFill>
              <a:srgbClr val="9E9E9E"/>
            </a:solidFill>
          </a:ln>
        </p:spPr>
        <p:txBody>
          <a:bodyPr wrap="square" lIns="0" tIns="0" rIns="0" bIns="0" rtlCol="0"/>
          <a:lstStyle/>
          <a:p>
            <a:endParaRPr/>
          </a:p>
        </p:txBody>
      </p:sp>
      <p:sp>
        <p:nvSpPr>
          <p:cNvPr id="24" name="object 24"/>
          <p:cNvSpPr/>
          <p:nvPr/>
        </p:nvSpPr>
        <p:spPr>
          <a:xfrm>
            <a:off x="1325197" y="1345322"/>
            <a:ext cx="258445" cy="431165"/>
          </a:xfrm>
          <a:custGeom>
            <a:avLst/>
            <a:gdLst/>
            <a:ahLst/>
            <a:cxnLst/>
            <a:rect l="l" t="t" r="r" b="b"/>
            <a:pathLst>
              <a:path w="258444" h="431164">
                <a:moveTo>
                  <a:pt x="0" y="431099"/>
                </a:moveTo>
                <a:lnTo>
                  <a:pt x="257999" y="431099"/>
                </a:lnTo>
                <a:lnTo>
                  <a:pt x="257999" y="0"/>
                </a:lnTo>
              </a:path>
            </a:pathLst>
          </a:custGeom>
          <a:ln w="19049">
            <a:solidFill>
              <a:srgbClr val="9E9E9E"/>
            </a:solidFill>
          </a:ln>
        </p:spPr>
        <p:txBody>
          <a:bodyPr wrap="square" lIns="0" tIns="0" rIns="0" bIns="0" rtlCol="0"/>
          <a:lstStyle/>
          <a:p>
            <a:endParaRPr/>
          </a:p>
        </p:txBody>
      </p:sp>
      <p:sp>
        <p:nvSpPr>
          <p:cNvPr id="25" name="object 25"/>
          <p:cNvSpPr/>
          <p:nvPr/>
        </p:nvSpPr>
        <p:spPr>
          <a:xfrm>
            <a:off x="1325197" y="1776421"/>
            <a:ext cx="258445" cy="721360"/>
          </a:xfrm>
          <a:custGeom>
            <a:avLst/>
            <a:gdLst/>
            <a:ahLst/>
            <a:cxnLst/>
            <a:rect l="l" t="t" r="r" b="b"/>
            <a:pathLst>
              <a:path w="258444" h="721360">
                <a:moveTo>
                  <a:pt x="0" y="0"/>
                </a:moveTo>
                <a:lnTo>
                  <a:pt x="257999" y="0"/>
                </a:lnTo>
                <a:lnTo>
                  <a:pt x="257999" y="720898"/>
                </a:lnTo>
              </a:path>
            </a:pathLst>
          </a:custGeom>
          <a:ln w="19049">
            <a:solidFill>
              <a:srgbClr val="9E9E9E"/>
            </a:solidFill>
          </a:ln>
        </p:spPr>
        <p:txBody>
          <a:bodyPr wrap="square" lIns="0" tIns="0" rIns="0" bIns="0" rtlCol="0"/>
          <a:lstStyle/>
          <a:p>
            <a:endParaRPr/>
          </a:p>
        </p:txBody>
      </p:sp>
      <p:sp>
        <p:nvSpPr>
          <p:cNvPr id="26" name="object 26"/>
          <p:cNvSpPr/>
          <p:nvPr/>
        </p:nvSpPr>
        <p:spPr>
          <a:xfrm>
            <a:off x="260799" y="3695817"/>
            <a:ext cx="1064895" cy="697865"/>
          </a:xfrm>
          <a:custGeom>
            <a:avLst/>
            <a:gdLst/>
            <a:ahLst/>
            <a:cxnLst/>
            <a:rect l="l" t="t" r="r" b="b"/>
            <a:pathLst>
              <a:path w="1064895" h="697864">
                <a:moveTo>
                  <a:pt x="0" y="116249"/>
                </a:moveTo>
                <a:lnTo>
                  <a:pt x="9135" y="71001"/>
                </a:lnTo>
                <a:lnTo>
                  <a:pt x="34049" y="34049"/>
                </a:lnTo>
                <a:lnTo>
                  <a:pt x="71001" y="9135"/>
                </a:lnTo>
                <a:lnTo>
                  <a:pt x="116252" y="0"/>
                </a:lnTo>
                <a:lnTo>
                  <a:pt x="948145" y="0"/>
                </a:lnTo>
                <a:lnTo>
                  <a:pt x="992633" y="8849"/>
                </a:lnTo>
                <a:lnTo>
                  <a:pt x="1030347" y="34049"/>
                </a:lnTo>
                <a:lnTo>
                  <a:pt x="1055548" y="71765"/>
                </a:lnTo>
                <a:lnTo>
                  <a:pt x="1064397" y="116249"/>
                </a:lnTo>
                <a:lnTo>
                  <a:pt x="1064397" y="581248"/>
                </a:lnTo>
                <a:lnTo>
                  <a:pt x="1055262" y="626497"/>
                </a:lnTo>
                <a:lnTo>
                  <a:pt x="1030348" y="663448"/>
                </a:lnTo>
                <a:lnTo>
                  <a:pt x="993396" y="688362"/>
                </a:lnTo>
                <a:lnTo>
                  <a:pt x="948145" y="697498"/>
                </a:lnTo>
                <a:lnTo>
                  <a:pt x="116252" y="697498"/>
                </a:lnTo>
                <a:lnTo>
                  <a:pt x="71001" y="688362"/>
                </a:lnTo>
                <a:lnTo>
                  <a:pt x="34049" y="663448"/>
                </a:lnTo>
                <a:lnTo>
                  <a:pt x="9135" y="626497"/>
                </a:lnTo>
                <a:lnTo>
                  <a:pt x="0" y="581248"/>
                </a:lnTo>
                <a:lnTo>
                  <a:pt x="0" y="116249"/>
                </a:lnTo>
                <a:close/>
              </a:path>
            </a:pathLst>
          </a:custGeom>
          <a:ln w="9524">
            <a:solidFill>
              <a:srgbClr val="9E9E9E"/>
            </a:solidFill>
          </a:ln>
        </p:spPr>
        <p:txBody>
          <a:bodyPr wrap="square" lIns="0" tIns="0" rIns="0" bIns="0" rtlCol="0"/>
          <a:lstStyle/>
          <a:p>
            <a:endParaRPr/>
          </a:p>
        </p:txBody>
      </p:sp>
      <p:sp>
        <p:nvSpPr>
          <p:cNvPr id="27" name="object 27"/>
          <p:cNvSpPr txBox="1"/>
          <p:nvPr/>
        </p:nvSpPr>
        <p:spPr>
          <a:xfrm>
            <a:off x="406112" y="3733292"/>
            <a:ext cx="773430" cy="639445"/>
          </a:xfrm>
          <a:prstGeom prst="rect">
            <a:avLst/>
          </a:prstGeom>
        </p:spPr>
        <p:txBody>
          <a:bodyPr vert="horz" wrap="square" lIns="0" tIns="0" rIns="0" bIns="0" rtlCol="0">
            <a:spAutoFit/>
          </a:bodyPr>
          <a:lstStyle/>
          <a:p>
            <a:pPr marL="12700" marR="5080" algn="ctr">
              <a:lnSpc>
                <a:spcPts val="1650"/>
              </a:lnSpc>
            </a:pPr>
            <a:r>
              <a:rPr sz="1400" spc="-5" dirty="0">
                <a:latin typeface="Cambria"/>
                <a:cs typeface="Cambria"/>
              </a:rPr>
              <a:t>Advanced  Camera  System</a:t>
            </a:r>
            <a:endParaRPr sz="1400">
              <a:latin typeface="Cambria"/>
              <a:cs typeface="Cambria"/>
            </a:endParaRPr>
          </a:p>
        </p:txBody>
      </p:sp>
      <p:sp>
        <p:nvSpPr>
          <p:cNvPr id="28" name="object 28"/>
          <p:cNvSpPr/>
          <p:nvPr/>
        </p:nvSpPr>
        <p:spPr>
          <a:xfrm>
            <a:off x="3447293" y="3379468"/>
            <a:ext cx="1228090" cy="450850"/>
          </a:xfrm>
          <a:custGeom>
            <a:avLst/>
            <a:gdLst/>
            <a:ahLst/>
            <a:cxnLst/>
            <a:rect l="l" t="t" r="r" b="b"/>
            <a:pathLst>
              <a:path w="1228089" h="450850">
                <a:moveTo>
                  <a:pt x="0" y="75099"/>
                </a:moveTo>
                <a:lnTo>
                  <a:pt x="5901" y="45868"/>
                </a:lnTo>
                <a:lnTo>
                  <a:pt x="21996" y="21996"/>
                </a:lnTo>
                <a:lnTo>
                  <a:pt x="45868" y="5901"/>
                </a:lnTo>
                <a:lnTo>
                  <a:pt x="75099" y="0"/>
                </a:lnTo>
                <a:lnTo>
                  <a:pt x="1152497" y="0"/>
                </a:lnTo>
                <a:lnTo>
                  <a:pt x="1194164" y="12614"/>
                </a:lnTo>
                <a:lnTo>
                  <a:pt x="1221875" y="46356"/>
                </a:lnTo>
                <a:lnTo>
                  <a:pt x="1227597" y="75099"/>
                </a:lnTo>
                <a:lnTo>
                  <a:pt x="1227597" y="375499"/>
                </a:lnTo>
                <a:lnTo>
                  <a:pt x="1221695" y="404730"/>
                </a:lnTo>
                <a:lnTo>
                  <a:pt x="1205600" y="428602"/>
                </a:lnTo>
                <a:lnTo>
                  <a:pt x="1181729" y="444697"/>
                </a:lnTo>
                <a:lnTo>
                  <a:pt x="1152497" y="450599"/>
                </a:lnTo>
                <a:lnTo>
                  <a:pt x="75099" y="450599"/>
                </a:lnTo>
                <a:lnTo>
                  <a:pt x="45868" y="444697"/>
                </a:lnTo>
                <a:lnTo>
                  <a:pt x="21996"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29" name="object 29"/>
          <p:cNvSpPr txBox="1"/>
          <p:nvPr/>
        </p:nvSpPr>
        <p:spPr>
          <a:xfrm>
            <a:off x="3542318" y="3492882"/>
            <a:ext cx="946150"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Transmitter</a:t>
            </a:r>
            <a:endParaRPr sz="1400">
              <a:latin typeface="Constantia"/>
              <a:cs typeface="Constantia"/>
            </a:endParaRPr>
          </a:p>
        </p:txBody>
      </p:sp>
      <p:sp>
        <p:nvSpPr>
          <p:cNvPr id="30" name="object 30"/>
          <p:cNvSpPr/>
          <p:nvPr/>
        </p:nvSpPr>
        <p:spPr>
          <a:xfrm>
            <a:off x="1812646" y="3379468"/>
            <a:ext cx="935990" cy="450850"/>
          </a:xfrm>
          <a:custGeom>
            <a:avLst/>
            <a:gdLst/>
            <a:ahLst/>
            <a:cxnLst/>
            <a:rect l="l" t="t" r="r" b="b"/>
            <a:pathLst>
              <a:path w="935989" h="450850">
                <a:moveTo>
                  <a:pt x="0" y="75099"/>
                </a:moveTo>
                <a:lnTo>
                  <a:pt x="5901" y="45868"/>
                </a:lnTo>
                <a:lnTo>
                  <a:pt x="21997" y="21996"/>
                </a:lnTo>
                <a:lnTo>
                  <a:pt x="45869" y="5901"/>
                </a:lnTo>
                <a:lnTo>
                  <a:pt x="75102" y="0"/>
                </a:lnTo>
                <a:lnTo>
                  <a:pt x="860298" y="0"/>
                </a:lnTo>
                <a:lnTo>
                  <a:pt x="901965" y="12624"/>
                </a:lnTo>
                <a:lnTo>
                  <a:pt x="929685" y="46356"/>
                </a:lnTo>
                <a:lnTo>
                  <a:pt x="935398" y="75099"/>
                </a:lnTo>
                <a:lnTo>
                  <a:pt x="935398" y="375499"/>
                </a:lnTo>
                <a:lnTo>
                  <a:pt x="929496" y="404730"/>
                </a:lnTo>
                <a:lnTo>
                  <a:pt x="913401" y="428602"/>
                </a:lnTo>
                <a:lnTo>
                  <a:pt x="889529" y="444697"/>
                </a:lnTo>
                <a:lnTo>
                  <a:pt x="860298" y="450599"/>
                </a:lnTo>
                <a:lnTo>
                  <a:pt x="75102" y="450599"/>
                </a:lnTo>
                <a:lnTo>
                  <a:pt x="45869" y="444697"/>
                </a:lnTo>
                <a:lnTo>
                  <a:pt x="21997"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31" name="object 31"/>
          <p:cNvSpPr txBox="1"/>
          <p:nvPr/>
        </p:nvSpPr>
        <p:spPr>
          <a:xfrm>
            <a:off x="1907669" y="3492882"/>
            <a:ext cx="619125"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Camera</a:t>
            </a:r>
            <a:endParaRPr sz="1400">
              <a:latin typeface="Constantia"/>
              <a:cs typeface="Constantia"/>
            </a:endParaRPr>
          </a:p>
        </p:txBody>
      </p:sp>
      <p:sp>
        <p:nvSpPr>
          <p:cNvPr id="32" name="object 32"/>
          <p:cNvSpPr/>
          <p:nvPr/>
        </p:nvSpPr>
        <p:spPr>
          <a:xfrm>
            <a:off x="5273214" y="3379468"/>
            <a:ext cx="1064895" cy="450850"/>
          </a:xfrm>
          <a:custGeom>
            <a:avLst/>
            <a:gdLst/>
            <a:ahLst/>
            <a:cxnLst/>
            <a:rect l="l" t="t" r="r" b="b"/>
            <a:pathLst>
              <a:path w="1064895" h="450850">
                <a:moveTo>
                  <a:pt x="0" y="75099"/>
                </a:moveTo>
                <a:lnTo>
                  <a:pt x="5901" y="45868"/>
                </a:lnTo>
                <a:lnTo>
                  <a:pt x="21996" y="21996"/>
                </a:lnTo>
                <a:lnTo>
                  <a:pt x="45868" y="5901"/>
                </a:lnTo>
                <a:lnTo>
                  <a:pt x="75099" y="0"/>
                </a:lnTo>
                <a:lnTo>
                  <a:pt x="989298" y="0"/>
                </a:lnTo>
                <a:lnTo>
                  <a:pt x="1030965" y="12624"/>
                </a:lnTo>
                <a:lnTo>
                  <a:pt x="1058685" y="46356"/>
                </a:lnTo>
                <a:lnTo>
                  <a:pt x="1064397" y="75099"/>
                </a:lnTo>
                <a:lnTo>
                  <a:pt x="1064397" y="375499"/>
                </a:lnTo>
                <a:lnTo>
                  <a:pt x="1058495" y="404730"/>
                </a:lnTo>
                <a:lnTo>
                  <a:pt x="1042401" y="428602"/>
                </a:lnTo>
                <a:lnTo>
                  <a:pt x="1018529" y="444697"/>
                </a:lnTo>
                <a:lnTo>
                  <a:pt x="989298" y="450599"/>
                </a:lnTo>
                <a:lnTo>
                  <a:pt x="75099" y="450599"/>
                </a:lnTo>
                <a:lnTo>
                  <a:pt x="45868" y="444697"/>
                </a:lnTo>
                <a:lnTo>
                  <a:pt x="21996"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33" name="object 33"/>
          <p:cNvSpPr txBox="1"/>
          <p:nvPr/>
        </p:nvSpPr>
        <p:spPr>
          <a:xfrm>
            <a:off x="5465817" y="3492882"/>
            <a:ext cx="679450"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Receiver</a:t>
            </a:r>
            <a:endParaRPr sz="1400">
              <a:latin typeface="Constantia"/>
              <a:cs typeface="Constantia"/>
            </a:endParaRPr>
          </a:p>
        </p:txBody>
      </p:sp>
      <p:sp>
        <p:nvSpPr>
          <p:cNvPr id="34" name="object 34"/>
          <p:cNvSpPr/>
          <p:nvPr/>
        </p:nvSpPr>
        <p:spPr>
          <a:xfrm>
            <a:off x="6988960" y="3379468"/>
            <a:ext cx="873125" cy="450850"/>
          </a:xfrm>
          <a:custGeom>
            <a:avLst/>
            <a:gdLst/>
            <a:ahLst/>
            <a:cxnLst/>
            <a:rect l="l" t="t" r="r" b="b"/>
            <a:pathLst>
              <a:path w="873125" h="450850">
                <a:moveTo>
                  <a:pt x="0" y="75099"/>
                </a:moveTo>
                <a:lnTo>
                  <a:pt x="5901" y="45868"/>
                </a:lnTo>
                <a:lnTo>
                  <a:pt x="21996" y="21996"/>
                </a:lnTo>
                <a:lnTo>
                  <a:pt x="45868" y="5901"/>
                </a:lnTo>
                <a:lnTo>
                  <a:pt x="75099" y="0"/>
                </a:lnTo>
                <a:lnTo>
                  <a:pt x="797898" y="0"/>
                </a:lnTo>
                <a:lnTo>
                  <a:pt x="839551" y="12624"/>
                </a:lnTo>
                <a:lnTo>
                  <a:pt x="867276" y="46374"/>
                </a:lnTo>
                <a:lnTo>
                  <a:pt x="872998" y="75099"/>
                </a:lnTo>
                <a:lnTo>
                  <a:pt x="872998" y="375499"/>
                </a:lnTo>
                <a:lnTo>
                  <a:pt x="867096" y="404730"/>
                </a:lnTo>
                <a:lnTo>
                  <a:pt x="851001" y="428602"/>
                </a:lnTo>
                <a:lnTo>
                  <a:pt x="827129" y="444697"/>
                </a:lnTo>
                <a:lnTo>
                  <a:pt x="797898" y="450599"/>
                </a:lnTo>
                <a:lnTo>
                  <a:pt x="75099" y="450599"/>
                </a:lnTo>
                <a:lnTo>
                  <a:pt x="45868" y="444697"/>
                </a:lnTo>
                <a:lnTo>
                  <a:pt x="21996"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35" name="object 35"/>
          <p:cNvSpPr txBox="1"/>
          <p:nvPr/>
        </p:nvSpPr>
        <p:spPr>
          <a:xfrm>
            <a:off x="7097436" y="3388116"/>
            <a:ext cx="656590" cy="444500"/>
          </a:xfrm>
          <a:prstGeom prst="rect">
            <a:avLst/>
          </a:prstGeom>
        </p:spPr>
        <p:txBody>
          <a:bodyPr vert="horz" wrap="square" lIns="0" tIns="0" rIns="0" bIns="0" rtlCol="0">
            <a:spAutoFit/>
          </a:bodyPr>
          <a:lstStyle/>
          <a:p>
            <a:pPr algn="ctr">
              <a:lnSpc>
                <a:spcPts val="1664"/>
              </a:lnSpc>
            </a:pPr>
            <a:r>
              <a:rPr sz="1400" spc="-5" dirty="0">
                <a:latin typeface="Constantia"/>
                <a:cs typeface="Constantia"/>
              </a:rPr>
              <a:t>PC</a:t>
            </a:r>
            <a:endParaRPr sz="1400">
              <a:latin typeface="Constantia"/>
              <a:cs typeface="Constantia"/>
            </a:endParaRPr>
          </a:p>
          <a:p>
            <a:pPr algn="ctr">
              <a:lnSpc>
                <a:spcPts val="1664"/>
              </a:lnSpc>
            </a:pPr>
            <a:r>
              <a:rPr sz="1400" spc="-5" dirty="0">
                <a:latin typeface="Constantia"/>
                <a:cs typeface="Constantia"/>
              </a:rPr>
              <a:t>monitor</a:t>
            </a:r>
            <a:endParaRPr sz="1400">
              <a:latin typeface="Constantia"/>
              <a:cs typeface="Constantia"/>
            </a:endParaRPr>
          </a:p>
        </p:txBody>
      </p:sp>
      <p:sp>
        <p:nvSpPr>
          <p:cNvPr id="36" name="object 36"/>
          <p:cNvSpPr/>
          <p:nvPr/>
        </p:nvSpPr>
        <p:spPr>
          <a:xfrm>
            <a:off x="2748044" y="3604767"/>
            <a:ext cx="642620" cy="0"/>
          </a:xfrm>
          <a:custGeom>
            <a:avLst/>
            <a:gdLst/>
            <a:ahLst/>
            <a:cxnLst/>
            <a:rect l="l" t="t" r="r" b="b"/>
            <a:pathLst>
              <a:path w="642620">
                <a:moveTo>
                  <a:pt x="0" y="0"/>
                </a:moveTo>
                <a:lnTo>
                  <a:pt x="642148" y="0"/>
                </a:lnTo>
              </a:path>
            </a:pathLst>
          </a:custGeom>
          <a:ln w="9524">
            <a:solidFill>
              <a:srgbClr val="9E9E9E"/>
            </a:solidFill>
          </a:ln>
        </p:spPr>
        <p:txBody>
          <a:bodyPr wrap="square" lIns="0" tIns="0" rIns="0" bIns="0" rtlCol="0"/>
          <a:lstStyle/>
          <a:p>
            <a:endParaRPr/>
          </a:p>
        </p:txBody>
      </p:sp>
      <p:sp>
        <p:nvSpPr>
          <p:cNvPr id="37" name="object 37"/>
          <p:cNvSpPr/>
          <p:nvPr/>
        </p:nvSpPr>
        <p:spPr>
          <a:xfrm>
            <a:off x="3390193" y="3589042"/>
            <a:ext cx="43815" cy="31750"/>
          </a:xfrm>
          <a:custGeom>
            <a:avLst/>
            <a:gdLst/>
            <a:ahLst/>
            <a:cxnLst/>
            <a:rect l="l" t="t" r="r" b="b"/>
            <a:pathLst>
              <a:path w="43814" h="31750">
                <a:moveTo>
                  <a:pt x="0" y="31449"/>
                </a:moveTo>
                <a:lnTo>
                  <a:pt x="43224" y="15724"/>
                </a:lnTo>
                <a:lnTo>
                  <a:pt x="0" y="0"/>
                </a:lnTo>
                <a:lnTo>
                  <a:pt x="0" y="31449"/>
                </a:lnTo>
                <a:close/>
              </a:path>
            </a:pathLst>
          </a:custGeom>
          <a:ln w="9524">
            <a:solidFill>
              <a:srgbClr val="9E9E9E"/>
            </a:solidFill>
          </a:ln>
        </p:spPr>
        <p:txBody>
          <a:bodyPr wrap="square" lIns="0" tIns="0" rIns="0" bIns="0" rtlCol="0"/>
          <a:lstStyle/>
          <a:p>
            <a:endParaRPr/>
          </a:p>
        </p:txBody>
      </p:sp>
      <p:sp>
        <p:nvSpPr>
          <p:cNvPr id="38" name="object 38"/>
          <p:cNvSpPr/>
          <p:nvPr/>
        </p:nvSpPr>
        <p:spPr>
          <a:xfrm>
            <a:off x="4674890" y="3604767"/>
            <a:ext cx="541655" cy="0"/>
          </a:xfrm>
          <a:custGeom>
            <a:avLst/>
            <a:gdLst/>
            <a:ahLst/>
            <a:cxnLst/>
            <a:rect l="l" t="t" r="r" b="b"/>
            <a:pathLst>
              <a:path w="541654">
                <a:moveTo>
                  <a:pt x="0" y="0"/>
                </a:moveTo>
                <a:lnTo>
                  <a:pt x="541048" y="0"/>
                </a:lnTo>
              </a:path>
            </a:pathLst>
          </a:custGeom>
          <a:ln w="9524">
            <a:solidFill>
              <a:srgbClr val="9E9E9E"/>
            </a:solidFill>
          </a:ln>
        </p:spPr>
        <p:txBody>
          <a:bodyPr wrap="square" lIns="0" tIns="0" rIns="0" bIns="0" rtlCol="0"/>
          <a:lstStyle/>
          <a:p>
            <a:endParaRPr/>
          </a:p>
        </p:txBody>
      </p:sp>
      <p:sp>
        <p:nvSpPr>
          <p:cNvPr id="39" name="object 39"/>
          <p:cNvSpPr/>
          <p:nvPr/>
        </p:nvSpPr>
        <p:spPr>
          <a:xfrm>
            <a:off x="5215939" y="3589042"/>
            <a:ext cx="43815" cy="31750"/>
          </a:xfrm>
          <a:custGeom>
            <a:avLst/>
            <a:gdLst/>
            <a:ahLst/>
            <a:cxnLst/>
            <a:rect l="l" t="t" r="r" b="b"/>
            <a:pathLst>
              <a:path w="43814" h="31750">
                <a:moveTo>
                  <a:pt x="0" y="31449"/>
                </a:moveTo>
                <a:lnTo>
                  <a:pt x="43224" y="15724"/>
                </a:lnTo>
                <a:lnTo>
                  <a:pt x="0" y="0"/>
                </a:lnTo>
                <a:lnTo>
                  <a:pt x="0" y="31449"/>
                </a:lnTo>
                <a:close/>
              </a:path>
            </a:pathLst>
          </a:custGeom>
          <a:ln w="9524">
            <a:solidFill>
              <a:srgbClr val="9E9E9E"/>
            </a:solidFill>
          </a:ln>
        </p:spPr>
        <p:txBody>
          <a:bodyPr wrap="square" lIns="0" tIns="0" rIns="0" bIns="0" rtlCol="0"/>
          <a:lstStyle/>
          <a:p>
            <a:endParaRPr/>
          </a:p>
        </p:txBody>
      </p:sp>
      <p:sp>
        <p:nvSpPr>
          <p:cNvPr id="40" name="object 40"/>
          <p:cNvSpPr/>
          <p:nvPr/>
        </p:nvSpPr>
        <p:spPr>
          <a:xfrm>
            <a:off x="6337612" y="3604767"/>
            <a:ext cx="594360" cy="0"/>
          </a:xfrm>
          <a:custGeom>
            <a:avLst/>
            <a:gdLst/>
            <a:ahLst/>
            <a:cxnLst/>
            <a:rect l="l" t="t" r="r" b="b"/>
            <a:pathLst>
              <a:path w="594359">
                <a:moveTo>
                  <a:pt x="0" y="0"/>
                </a:moveTo>
                <a:lnTo>
                  <a:pt x="594148" y="0"/>
                </a:lnTo>
              </a:path>
            </a:pathLst>
          </a:custGeom>
          <a:ln w="9524">
            <a:solidFill>
              <a:srgbClr val="9E9E9E"/>
            </a:solidFill>
          </a:ln>
        </p:spPr>
        <p:txBody>
          <a:bodyPr wrap="square" lIns="0" tIns="0" rIns="0" bIns="0" rtlCol="0"/>
          <a:lstStyle/>
          <a:p>
            <a:endParaRPr/>
          </a:p>
        </p:txBody>
      </p:sp>
      <p:sp>
        <p:nvSpPr>
          <p:cNvPr id="41" name="object 41"/>
          <p:cNvSpPr/>
          <p:nvPr/>
        </p:nvSpPr>
        <p:spPr>
          <a:xfrm>
            <a:off x="6931761" y="3589042"/>
            <a:ext cx="43815" cy="31750"/>
          </a:xfrm>
          <a:custGeom>
            <a:avLst/>
            <a:gdLst/>
            <a:ahLst/>
            <a:cxnLst/>
            <a:rect l="l" t="t" r="r" b="b"/>
            <a:pathLst>
              <a:path w="43815" h="31750">
                <a:moveTo>
                  <a:pt x="0" y="31449"/>
                </a:moveTo>
                <a:lnTo>
                  <a:pt x="43224" y="15724"/>
                </a:lnTo>
                <a:lnTo>
                  <a:pt x="0" y="0"/>
                </a:lnTo>
                <a:lnTo>
                  <a:pt x="0" y="31449"/>
                </a:lnTo>
                <a:close/>
              </a:path>
            </a:pathLst>
          </a:custGeom>
          <a:ln w="9524">
            <a:solidFill>
              <a:srgbClr val="9E9E9E"/>
            </a:solidFill>
          </a:ln>
        </p:spPr>
        <p:txBody>
          <a:bodyPr wrap="square" lIns="0" tIns="0" rIns="0" bIns="0" rtlCol="0"/>
          <a:lstStyle/>
          <a:p>
            <a:endParaRPr/>
          </a:p>
        </p:txBody>
      </p:sp>
      <p:sp>
        <p:nvSpPr>
          <p:cNvPr id="42" name="object 42"/>
          <p:cNvSpPr/>
          <p:nvPr/>
        </p:nvSpPr>
        <p:spPr>
          <a:xfrm>
            <a:off x="3722492" y="2002445"/>
            <a:ext cx="1064895" cy="450850"/>
          </a:xfrm>
          <a:custGeom>
            <a:avLst/>
            <a:gdLst/>
            <a:ahLst/>
            <a:cxnLst/>
            <a:rect l="l" t="t" r="r" b="b"/>
            <a:pathLst>
              <a:path w="1064895" h="450850">
                <a:moveTo>
                  <a:pt x="0" y="75102"/>
                </a:moveTo>
                <a:lnTo>
                  <a:pt x="5898" y="45869"/>
                </a:lnTo>
                <a:lnTo>
                  <a:pt x="21987" y="21997"/>
                </a:lnTo>
                <a:lnTo>
                  <a:pt x="45857" y="5901"/>
                </a:lnTo>
                <a:lnTo>
                  <a:pt x="75099" y="0"/>
                </a:lnTo>
                <a:lnTo>
                  <a:pt x="989273" y="0"/>
                </a:lnTo>
                <a:lnTo>
                  <a:pt x="1030950" y="12618"/>
                </a:lnTo>
                <a:lnTo>
                  <a:pt x="1058675" y="46360"/>
                </a:lnTo>
                <a:lnTo>
                  <a:pt x="1064397" y="75102"/>
                </a:lnTo>
                <a:lnTo>
                  <a:pt x="1064397" y="375496"/>
                </a:lnTo>
                <a:lnTo>
                  <a:pt x="1058495" y="404729"/>
                </a:lnTo>
                <a:lnTo>
                  <a:pt x="1042397" y="428601"/>
                </a:lnTo>
                <a:lnTo>
                  <a:pt x="1018519" y="444697"/>
                </a:lnTo>
                <a:lnTo>
                  <a:pt x="989273" y="450599"/>
                </a:lnTo>
                <a:lnTo>
                  <a:pt x="75099" y="450599"/>
                </a:lnTo>
                <a:lnTo>
                  <a:pt x="45857" y="444697"/>
                </a:lnTo>
                <a:lnTo>
                  <a:pt x="21987" y="428601"/>
                </a:lnTo>
                <a:lnTo>
                  <a:pt x="5898" y="404729"/>
                </a:lnTo>
                <a:lnTo>
                  <a:pt x="0" y="375496"/>
                </a:lnTo>
                <a:lnTo>
                  <a:pt x="0" y="75102"/>
                </a:lnTo>
                <a:close/>
              </a:path>
            </a:pathLst>
          </a:custGeom>
          <a:ln w="9524">
            <a:solidFill>
              <a:srgbClr val="9E9E9E"/>
            </a:solidFill>
          </a:ln>
        </p:spPr>
        <p:txBody>
          <a:bodyPr wrap="square" lIns="0" tIns="0" rIns="0" bIns="0" rtlCol="0"/>
          <a:lstStyle/>
          <a:p>
            <a:endParaRPr/>
          </a:p>
        </p:txBody>
      </p:sp>
      <p:sp>
        <p:nvSpPr>
          <p:cNvPr id="43" name="object 43"/>
          <p:cNvSpPr txBox="1"/>
          <p:nvPr/>
        </p:nvSpPr>
        <p:spPr>
          <a:xfrm>
            <a:off x="3873609" y="2115855"/>
            <a:ext cx="762635"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Firmware</a:t>
            </a:r>
            <a:endParaRPr sz="1400">
              <a:latin typeface="Constantia"/>
              <a:cs typeface="Constantia"/>
            </a:endParaRPr>
          </a:p>
        </p:txBody>
      </p:sp>
      <p:sp>
        <p:nvSpPr>
          <p:cNvPr id="44" name="object 44"/>
          <p:cNvSpPr/>
          <p:nvPr/>
        </p:nvSpPr>
        <p:spPr>
          <a:xfrm>
            <a:off x="4786890" y="2227745"/>
            <a:ext cx="641350" cy="0"/>
          </a:xfrm>
          <a:custGeom>
            <a:avLst/>
            <a:gdLst/>
            <a:ahLst/>
            <a:cxnLst/>
            <a:rect l="l" t="t" r="r" b="b"/>
            <a:pathLst>
              <a:path w="641350">
                <a:moveTo>
                  <a:pt x="0" y="0"/>
                </a:moveTo>
                <a:lnTo>
                  <a:pt x="640923" y="0"/>
                </a:lnTo>
              </a:path>
            </a:pathLst>
          </a:custGeom>
          <a:ln w="9524">
            <a:solidFill>
              <a:srgbClr val="9E9E9E"/>
            </a:solidFill>
          </a:ln>
        </p:spPr>
        <p:txBody>
          <a:bodyPr wrap="square" lIns="0" tIns="0" rIns="0" bIns="0" rtlCol="0"/>
          <a:lstStyle/>
          <a:p>
            <a:endParaRPr/>
          </a:p>
        </p:txBody>
      </p:sp>
      <p:sp>
        <p:nvSpPr>
          <p:cNvPr id="45" name="object 45"/>
          <p:cNvSpPr/>
          <p:nvPr/>
        </p:nvSpPr>
        <p:spPr>
          <a:xfrm>
            <a:off x="5427814" y="2212013"/>
            <a:ext cx="43815" cy="31750"/>
          </a:xfrm>
          <a:custGeom>
            <a:avLst/>
            <a:gdLst/>
            <a:ahLst/>
            <a:cxnLst/>
            <a:rect l="l" t="t" r="r" b="b"/>
            <a:pathLst>
              <a:path w="43814" h="31750">
                <a:moveTo>
                  <a:pt x="0" y="31464"/>
                </a:moveTo>
                <a:lnTo>
                  <a:pt x="43249" y="15732"/>
                </a:lnTo>
                <a:lnTo>
                  <a:pt x="0" y="0"/>
                </a:lnTo>
                <a:lnTo>
                  <a:pt x="0" y="31464"/>
                </a:lnTo>
                <a:close/>
              </a:path>
            </a:pathLst>
          </a:custGeom>
          <a:ln w="9524">
            <a:solidFill>
              <a:srgbClr val="9E9E9E"/>
            </a:solidFill>
          </a:ln>
        </p:spPr>
        <p:txBody>
          <a:bodyPr wrap="square" lIns="0" tIns="0" rIns="0" bIns="0" rtlCol="0"/>
          <a:lstStyle/>
          <a:p>
            <a:endParaRPr/>
          </a:p>
        </p:txBody>
      </p:sp>
      <p:sp>
        <p:nvSpPr>
          <p:cNvPr id="46" name="object 46"/>
          <p:cNvSpPr/>
          <p:nvPr/>
        </p:nvSpPr>
        <p:spPr>
          <a:xfrm>
            <a:off x="3024343" y="2002533"/>
            <a:ext cx="698500" cy="225425"/>
          </a:xfrm>
          <a:custGeom>
            <a:avLst/>
            <a:gdLst/>
            <a:ahLst/>
            <a:cxnLst/>
            <a:rect l="l" t="t" r="r" b="b"/>
            <a:pathLst>
              <a:path w="698500" h="225425">
                <a:moveTo>
                  <a:pt x="0" y="0"/>
                </a:moveTo>
                <a:lnTo>
                  <a:pt x="349074" y="0"/>
                </a:lnTo>
                <a:lnTo>
                  <a:pt x="349074" y="225299"/>
                </a:lnTo>
                <a:lnTo>
                  <a:pt x="698098" y="225299"/>
                </a:lnTo>
              </a:path>
            </a:pathLst>
          </a:custGeom>
          <a:ln w="9524">
            <a:solidFill>
              <a:srgbClr val="9E9E9E"/>
            </a:solidFill>
          </a:ln>
        </p:spPr>
        <p:txBody>
          <a:bodyPr wrap="square" lIns="0" tIns="0" rIns="0" bIns="0" rtlCol="0"/>
          <a:lstStyle/>
          <a:p>
            <a:endParaRPr/>
          </a:p>
        </p:txBody>
      </p:sp>
      <p:sp>
        <p:nvSpPr>
          <p:cNvPr id="47" name="object 47"/>
          <p:cNvSpPr/>
          <p:nvPr/>
        </p:nvSpPr>
        <p:spPr>
          <a:xfrm>
            <a:off x="3024343" y="2227858"/>
            <a:ext cx="698500" cy="283845"/>
          </a:xfrm>
          <a:custGeom>
            <a:avLst/>
            <a:gdLst/>
            <a:ahLst/>
            <a:cxnLst/>
            <a:rect l="l" t="t" r="r" b="b"/>
            <a:pathLst>
              <a:path w="698500" h="283844">
                <a:moveTo>
                  <a:pt x="0" y="283511"/>
                </a:moveTo>
                <a:lnTo>
                  <a:pt x="349074" y="283511"/>
                </a:lnTo>
                <a:lnTo>
                  <a:pt x="349074" y="0"/>
                </a:lnTo>
                <a:lnTo>
                  <a:pt x="698098" y="0"/>
                </a:lnTo>
              </a:path>
            </a:pathLst>
          </a:custGeom>
          <a:ln w="9524">
            <a:solidFill>
              <a:srgbClr val="9E9E9E"/>
            </a:solidFill>
          </a:ln>
        </p:spPr>
        <p:txBody>
          <a:bodyPr wrap="square" lIns="0" tIns="0" rIns="0" bIns="0" rtlCol="0"/>
          <a:lstStyle/>
          <a:p>
            <a:endParaRPr/>
          </a:p>
        </p:txBody>
      </p:sp>
      <p:sp>
        <p:nvSpPr>
          <p:cNvPr id="48" name="object 48"/>
          <p:cNvSpPr/>
          <p:nvPr/>
        </p:nvSpPr>
        <p:spPr>
          <a:xfrm>
            <a:off x="6053562" y="4197116"/>
            <a:ext cx="935990" cy="392430"/>
          </a:xfrm>
          <a:custGeom>
            <a:avLst/>
            <a:gdLst/>
            <a:ahLst/>
            <a:cxnLst/>
            <a:rect l="l" t="t" r="r" b="b"/>
            <a:pathLst>
              <a:path w="935990" h="392429">
                <a:moveTo>
                  <a:pt x="0" y="65399"/>
                </a:moveTo>
                <a:lnTo>
                  <a:pt x="5138" y="39940"/>
                </a:lnTo>
                <a:lnTo>
                  <a:pt x="19153" y="19153"/>
                </a:lnTo>
                <a:lnTo>
                  <a:pt x="39940" y="5138"/>
                </a:lnTo>
                <a:lnTo>
                  <a:pt x="65399" y="0"/>
                </a:lnTo>
                <a:lnTo>
                  <a:pt x="869998" y="0"/>
                </a:lnTo>
                <a:lnTo>
                  <a:pt x="916248" y="19149"/>
                </a:lnTo>
                <a:lnTo>
                  <a:pt x="935398" y="65399"/>
                </a:lnTo>
                <a:lnTo>
                  <a:pt x="935398" y="326999"/>
                </a:lnTo>
                <a:lnTo>
                  <a:pt x="930259" y="352458"/>
                </a:lnTo>
                <a:lnTo>
                  <a:pt x="916245" y="373246"/>
                </a:lnTo>
                <a:lnTo>
                  <a:pt x="895457" y="387260"/>
                </a:lnTo>
                <a:lnTo>
                  <a:pt x="869998" y="392399"/>
                </a:lnTo>
                <a:lnTo>
                  <a:pt x="65399" y="392399"/>
                </a:lnTo>
                <a:lnTo>
                  <a:pt x="39940" y="387260"/>
                </a:lnTo>
                <a:lnTo>
                  <a:pt x="19153" y="373246"/>
                </a:lnTo>
                <a:lnTo>
                  <a:pt x="5138" y="352458"/>
                </a:lnTo>
                <a:lnTo>
                  <a:pt x="0" y="326999"/>
                </a:lnTo>
                <a:lnTo>
                  <a:pt x="0" y="65399"/>
                </a:lnTo>
                <a:close/>
              </a:path>
            </a:pathLst>
          </a:custGeom>
          <a:ln w="9524">
            <a:solidFill>
              <a:srgbClr val="9E9E9E"/>
            </a:solidFill>
          </a:ln>
        </p:spPr>
        <p:txBody>
          <a:bodyPr wrap="square" lIns="0" tIns="0" rIns="0" bIns="0" rtlCol="0"/>
          <a:lstStyle/>
          <a:p>
            <a:endParaRPr/>
          </a:p>
        </p:txBody>
      </p:sp>
      <p:sp>
        <p:nvSpPr>
          <p:cNvPr id="49" name="object 49"/>
          <p:cNvSpPr txBox="1"/>
          <p:nvPr/>
        </p:nvSpPr>
        <p:spPr>
          <a:xfrm>
            <a:off x="6175634" y="4281428"/>
            <a:ext cx="691515"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OpenCV</a:t>
            </a:r>
            <a:endParaRPr sz="1400">
              <a:latin typeface="Constantia"/>
              <a:cs typeface="Constantia"/>
            </a:endParaRPr>
          </a:p>
        </p:txBody>
      </p:sp>
      <p:sp>
        <p:nvSpPr>
          <p:cNvPr id="50" name="object 50"/>
          <p:cNvSpPr/>
          <p:nvPr/>
        </p:nvSpPr>
        <p:spPr>
          <a:xfrm>
            <a:off x="3528917" y="4168016"/>
            <a:ext cx="1064895" cy="450850"/>
          </a:xfrm>
          <a:custGeom>
            <a:avLst/>
            <a:gdLst/>
            <a:ahLst/>
            <a:cxnLst/>
            <a:rect l="l" t="t" r="r" b="b"/>
            <a:pathLst>
              <a:path w="1064895" h="450850">
                <a:moveTo>
                  <a:pt x="0" y="75099"/>
                </a:moveTo>
                <a:lnTo>
                  <a:pt x="5898" y="45868"/>
                </a:lnTo>
                <a:lnTo>
                  <a:pt x="21987" y="21996"/>
                </a:lnTo>
                <a:lnTo>
                  <a:pt x="45857" y="5901"/>
                </a:lnTo>
                <a:lnTo>
                  <a:pt x="75099" y="0"/>
                </a:lnTo>
                <a:lnTo>
                  <a:pt x="989273" y="0"/>
                </a:lnTo>
                <a:lnTo>
                  <a:pt x="1030950" y="12614"/>
                </a:lnTo>
                <a:lnTo>
                  <a:pt x="1058675" y="46356"/>
                </a:lnTo>
                <a:lnTo>
                  <a:pt x="1064397" y="75099"/>
                </a:lnTo>
                <a:lnTo>
                  <a:pt x="1064397" y="375499"/>
                </a:lnTo>
                <a:lnTo>
                  <a:pt x="1058495" y="404730"/>
                </a:lnTo>
                <a:lnTo>
                  <a:pt x="1042397" y="428602"/>
                </a:lnTo>
                <a:lnTo>
                  <a:pt x="1018519" y="444697"/>
                </a:lnTo>
                <a:lnTo>
                  <a:pt x="989273" y="450599"/>
                </a:lnTo>
                <a:lnTo>
                  <a:pt x="75099" y="450599"/>
                </a:lnTo>
                <a:lnTo>
                  <a:pt x="45857" y="444697"/>
                </a:lnTo>
                <a:lnTo>
                  <a:pt x="21987" y="428602"/>
                </a:lnTo>
                <a:lnTo>
                  <a:pt x="5898"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51" name="object 51"/>
          <p:cNvSpPr txBox="1"/>
          <p:nvPr/>
        </p:nvSpPr>
        <p:spPr>
          <a:xfrm>
            <a:off x="3680033" y="4281426"/>
            <a:ext cx="762635"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Firmware</a:t>
            </a:r>
            <a:endParaRPr sz="1400">
              <a:latin typeface="Constantia"/>
              <a:cs typeface="Constantia"/>
            </a:endParaRPr>
          </a:p>
        </p:txBody>
      </p:sp>
      <p:sp>
        <p:nvSpPr>
          <p:cNvPr id="52" name="object 52"/>
          <p:cNvSpPr/>
          <p:nvPr/>
        </p:nvSpPr>
        <p:spPr>
          <a:xfrm>
            <a:off x="1812646" y="4168016"/>
            <a:ext cx="1064895" cy="450850"/>
          </a:xfrm>
          <a:custGeom>
            <a:avLst/>
            <a:gdLst/>
            <a:ahLst/>
            <a:cxnLst/>
            <a:rect l="l" t="t" r="r" b="b"/>
            <a:pathLst>
              <a:path w="1064895" h="450850">
                <a:moveTo>
                  <a:pt x="0" y="75099"/>
                </a:moveTo>
                <a:lnTo>
                  <a:pt x="5901" y="45868"/>
                </a:lnTo>
                <a:lnTo>
                  <a:pt x="21997" y="21996"/>
                </a:lnTo>
                <a:lnTo>
                  <a:pt x="45869" y="5901"/>
                </a:lnTo>
                <a:lnTo>
                  <a:pt x="75102" y="0"/>
                </a:lnTo>
                <a:lnTo>
                  <a:pt x="989298" y="0"/>
                </a:lnTo>
                <a:lnTo>
                  <a:pt x="1030965" y="12614"/>
                </a:lnTo>
                <a:lnTo>
                  <a:pt x="1058685" y="46356"/>
                </a:lnTo>
                <a:lnTo>
                  <a:pt x="1064397" y="75099"/>
                </a:lnTo>
                <a:lnTo>
                  <a:pt x="1064397" y="375499"/>
                </a:lnTo>
                <a:lnTo>
                  <a:pt x="1058495" y="404730"/>
                </a:lnTo>
                <a:lnTo>
                  <a:pt x="1042401" y="428602"/>
                </a:lnTo>
                <a:lnTo>
                  <a:pt x="1018529" y="444697"/>
                </a:lnTo>
                <a:lnTo>
                  <a:pt x="989298" y="450599"/>
                </a:lnTo>
                <a:lnTo>
                  <a:pt x="75102" y="450599"/>
                </a:lnTo>
                <a:lnTo>
                  <a:pt x="45869" y="444697"/>
                </a:lnTo>
                <a:lnTo>
                  <a:pt x="21997" y="428602"/>
                </a:lnTo>
                <a:lnTo>
                  <a:pt x="5901" y="404730"/>
                </a:lnTo>
                <a:lnTo>
                  <a:pt x="0" y="375499"/>
                </a:lnTo>
                <a:lnTo>
                  <a:pt x="0" y="75099"/>
                </a:lnTo>
                <a:close/>
              </a:path>
            </a:pathLst>
          </a:custGeom>
          <a:ln w="9524">
            <a:solidFill>
              <a:srgbClr val="9E9E9E"/>
            </a:solidFill>
          </a:ln>
        </p:spPr>
        <p:txBody>
          <a:bodyPr wrap="square" lIns="0" tIns="0" rIns="0" bIns="0" rtlCol="0"/>
          <a:lstStyle/>
          <a:p>
            <a:endParaRPr/>
          </a:p>
        </p:txBody>
      </p:sp>
      <p:sp>
        <p:nvSpPr>
          <p:cNvPr id="53" name="object 53"/>
          <p:cNvSpPr txBox="1"/>
          <p:nvPr/>
        </p:nvSpPr>
        <p:spPr>
          <a:xfrm>
            <a:off x="1907669" y="4281426"/>
            <a:ext cx="746760" cy="234950"/>
          </a:xfrm>
          <a:prstGeom prst="rect">
            <a:avLst/>
          </a:prstGeom>
        </p:spPr>
        <p:txBody>
          <a:bodyPr vert="horz" wrap="square" lIns="0" tIns="0" rIns="0" bIns="0" rtlCol="0">
            <a:spAutoFit/>
          </a:bodyPr>
          <a:lstStyle/>
          <a:p>
            <a:pPr marL="12700">
              <a:lnSpc>
                <a:spcPct val="100000"/>
              </a:lnSpc>
            </a:pPr>
            <a:r>
              <a:rPr sz="1400" spc="-5" dirty="0">
                <a:latin typeface="Constantia"/>
                <a:cs typeface="Constantia"/>
              </a:rPr>
              <a:t>CrazyFlie</a:t>
            </a:r>
            <a:endParaRPr sz="1400">
              <a:latin typeface="Constantia"/>
              <a:cs typeface="Constantia"/>
            </a:endParaRPr>
          </a:p>
        </p:txBody>
      </p:sp>
      <p:sp>
        <p:nvSpPr>
          <p:cNvPr id="54" name="object 54"/>
          <p:cNvSpPr/>
          <p:nvPr/>
        </p:nvSpPr>
        <p:spPr>
          <a:xfrm>
            <a:off x="4650315" y="4393316"/>
            <a:ext cx="1403350" cy="0"/>
          </a:xfrm>
          <a:custGeom>
            <a:avLst/>
            <a:gdLst/>
            <a:ahLst/>
            <a:cxnLst/>
            <a:rect l="l" t="t" r="r" b="b"/>
            <a:pathLst>
              <a:path w="1403350">
                <a:moveTo>
                  <a:pt x="1403247" y="0"/>
                </a:moveTo>
                <a:lnTo>
                  <a:pt x="0" y="0"/>
                </a:lnTo>
              </a:path>
            </a:pathLst>
          </a:custGeom>
          <a:ln w="9524">
            <a:solidFill>
              <a:srgbClr val="9E9E9E"/>
            </a:solidFill>
          </a:ln>
        </p:spPr>
        <p:txBody>
          <a:bodyPr wrap="square" lIns="0" tIns="0" rIns="0" bIns="0" rtlCol="0"/>
          <a:lstStyle/>
          <a:p>
            <a:endParaRPr/>
          </a:p>
        </p:txBody>
      </p:sp>
      <p:sp>
        <p:nvSpPr>
          <p:cNvPr id="55" name="object 55"/>
          <p:cNvSpPr/>
          <p:nvPr/>
        </p:nvSpPr>
        <p:spPr>
          <a:xfrm>
            <a:off x="4607090" y="4377591"/>
            <a:ext cx="43815" cy="31750"/>
          </a:xfrm>
          <a:custGeom>
            <a:avLst/>
            <a:gdLst/>
            <a:ahLst/>
            <a:cxnLst/>
            <a:rect l="l" t="t" r="r" b="b"/>
            <a:pathLst>
              <a:path w="43814" h="31750">
                <a:moveTo>
                  <a:pt x="43224" y="0"/>
                </a:moveTo>
                <a:lnTo>
                  <a:pt x="0" y="15724"/>
                </a:lnTo>
                <a:lnTo>
                  <a:pt x="43224" y="31449"/>
                </a:lnTo>
                <a:lnTo>
                  <a:pt x="43224" y="0"/>
                </a:lnTo>
                <a:close/>
              </a:path>
            </a:pathLst>
          </a:custGeom>
          <a:ln w="9524">
            <a:solidFill>
              <a:srgbClr val="9E9E9E"/>
            </a:solidFill>
          </a:ln>
        </p:spPr>
        <p:txBody>
          <a:bodyPr wrap="square" lIns="0" tIns="0" rIns="0" bIns="0" rtlCol="0"/>
          <a:lstStyle/>
          <a:p>
            <a:endParaRPr/>
          </a:p>
        </p:txBody>
      </p:sp>
      <p:sp>
        <p:nvSpPr>
          <p:cNvPr id="56" name="object 56"/>
          <p:cNvSpPr/>
          <p:nvPr/>
        </p:nvSpPr>
        <p:spPr>
          <a:xfrm>
            <a:off x="2934144" y="4393316"/>
            <a:ext cx="594995" cy="0"/>
          </a:xfrm>
          <a:custGeom>
            <a:avLst/>
            <a:gdLst/>
            <a:ahLst/>
            <a:cxnLst/>
            <a:rect l="l" t="t" r="r" b="b"/>
            <a:pathLst>
              <a:path w="594995">
                <a:moveTo>
                  <a:pt x="594773" y="0"/>
                </a:moveTo>
                <a:lnTo>
                  <a:pt x="0" y="0"/>
                </a:lnTo>
              </a:path>
            </a:pathLst>
          </a:custGeom>
          <a:ln w="9524">
            <a:solidFill>
              <a:srgbClr val="9E9E9E"/>
            </a:solidFill>
          </a:ln>
        </p:spPr>
        <p:txBody>
          <a:bodyPr wrap="square" lIns="0" tIns="0" rIns="0" bIns="0" rtlCol="0"/>
          <a:lstStyle/>
          <a:p>
            <a:endParaRPr/>
          </a:p>
        </p:txBody>
      </p:sp>
      <p:sp>
        <p:nvSpPr>
          <p:cNvPr id="57" name="object 57"/>
          <p:cNvSpPr/>
          <p:nvPr/>
        </p:nvSpPr>
        <p:spPr>
          <a:xfrm>
            <a:off x="2890919" y="4377591"/>
            <a:ext cx="43815" cy="31750"/>
          </a:xfrm>
          <a:custGeom>
            <a:avLst/>
            <a:gdLst/>
            <a:ahLst/>
            <a:cxnLst/>
            <a:rect l="l" t="t" r="r" b="b"/>
            <a:pathLst>
              <a:path w="43814" h="31750">
                <a:moveTo>
                  <a:pt x="43224" y="0"/>
                </a:moveTo>
                <a:lnTo>
                  <a:pt x="0" y="15724"/>
                </a:lnTo>
                <a:lnTo>
                  <a:pt x="43224" y="31449"/>
                </a:lnTo>
                <a:lnTo>
                  <a:pt x="43224" y="0"/>
                </a:lnTo>
                <a:close/>
              </a:path>
            </a:pathLst>
          </a:custGeom>
          <a:ln w="9524">
            <a:solidFill>
              <a:srgbClr val="9E9E9E"/>
            </a:solidFill>
          </a:ln>
        </p:spPr>
        <p:txBody>
          <a:bodyPr wrap="square" lIns="0" tIns="0" rIns="0" bIns="0" rtlCol="0"/>
          <a:lstStyle/>
          <a:p>
            <a:endParaRPr/>
          </a:p>
        </p:txBody>
      </p:sp>
      <p:sp>
        <p:nvSpPr>
          <p:cNvPr id="60" name="object 60"/>
          <p:cNvSpPr/>
          <p:nvPr/>
        </p:nvSpPr>
        <p:spPr>
          <a:xfrm>
            <a:off x="1325197" y="3590367"/>
            <a:ext cx="258445" cy="454659"/>
          </a:xfrm>
          <a:custGeom>
            <a:avLst/>
            <a:gdLst/>
            <a:ahLst/>
            <a:cxnLst/>
            <a:rect l="l" t="t" r="r" b="b"/>
            <a:pathLst>
              <a:path w="258444" h="454660">
                <a:moveTo>
                  <a:pt x="0" y="454199"/>
                </a:moveTo>
                <a:lnTo>
                  <a:pt x="258299" y="454199"/>
                </a:lnTo>
                <a:lnTo>
                  <a:pt x="258299" y="0"/>
                </a:lnTo>
              </a:path>
            </a:pathLst>
          </a:custGeom>
          <a:ln w="19049">
            <a:solidFill>
              <a:srgbClr val="9E9E9E"/>
            </a:solidFill>
          </a:ln>
        </p:spPr>
        <p:txBody>
          <a:bodyPr wrap="square" lIns="0" tIns="0" rIns="0" bIns="0" rtlCol="0"/>
          <a:lstStyle/>
          <a:p>
            <a:endParaRPr/>
          </a:p>
        </p:txBody>
      </p:sp>
      <p:sp>
        <p:nvSpPr>
          <p:cNvPr id="61" name="object 61"/>
          <p:cNvSpPr/>
          <p:nvPr/>
        </p:nvSpPr>
        <p:spPr>
          <a:xfrm>
            <a:off x="1325197" y="4044566"/>
            <a:ext cx="258445" cy="363855"/>
          </a:xfrm>
          <a:custGeom>
            <a:avLst/>
            <a:gdLst/>
            <a:ahLst/>
            <a:cxnLst/>
            <a:rect l="l" t="t" r="r" b="b"/>
            <a:pathLst>
              <a:path w="258444" h="363854">
                <a:moveTo>
                  <a:pt x="0" y="0"/>
                </a:moveTo>
                <a:lnTo>
                  <a:pt x="258299" y="0"/>
                </a:lnTo>
                <a:lnTo>
                  <a:pt x="258299" y="363299"/>
                </a:lnTo>
              </a:path>
            </a:pathLst>
          </a:custGeom>
          <a:ln w="19049">
            <a:solidFill>
              <a:srgbClr val="9E9E9E"/>
            </a:solidFill>
          </a:ln>
        </p:spPr>
        <p:txBody>
          <a:bodyPr wrap="square" lIns="0" tIns="0" rIns="0" bIns="0" rtlCol="0"/>
          <a:lstStyle/>
          <a:p>
            <a:endParaRPr/>
          </a:p>
        </p:txBody>
      </p:sp>
      <p:sp>
        <p:nvSpPr>
          <p:cNvPr id="62" name="Rectangle 61"/>
          <p:cNvSpPr/>
          <p:nvPr/>
        </p:nvSpPr>
        <p:spPr>
          <a:xfrm>
            <a:off x="7144732" y="4114167"/>
            <a:ext cx="952640" cy="4788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Choose a feature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0" dirty="0"/>
              <a:t>Software</a:t>
            </a:r>
            <a:r>
              <a:rPr spc="-160" dirty="0"/>
              <a:t> </a:t>
            </a:r>
            <a:r>
              <a:rPr spc="-55" dirty="0"/>
              <a:t>Design</a:t>
            </a:r>
          </a:p>
        </p:txBody>
      </p:sp>
      <p:sp>
        <p:nvSpPr>
          <p:cNvPr id="3" name="object 3"/>
          <p:cNvSpPr txBox="1"/>
          <p:nvPr/>
        </p:nvSpPr>
        <p:spPr>
          <a:xfrm>
            <a:off x="4995943" y="1274805"/>
            <a:ext cx="3754754" cy="2462530"/>
          </a:xfrm>
          <a:prstGeom prst="rect">
            <a:avLst/>
          </a:prstGeom>
        </p:spPr>
        <p:txBody>
          <a:bodyPr vert="horz" wrap="square" lIns="0" tIns="0" rIns="0" bIns="0" rtlCol="0">
            <a:spAutoFit/>
          </a:bodyPr>
          <a:lstStyle/>
          <a:p>
            <a:pPr marL="379095" marR="160020" indent="-366395">
              <a:lnSpc>
                <a:spcPct val="111100"/>
              </a:lnSpc>
              <a:buFont typeface="Arial"/>
              <a:buChar char="●"/>
              <a:tabLst>
                <a:tab pos="379095" algn="l"/>
                <a:tab pos="379730" algn="l"/>
              </a:tabLst>
            </a:pPr>
            <a:r>
              <a:rPr sz="1800" spc="-5" dirty="0">
                <a:solidFill>
                  <a:srgbClr val="FFFFFF"/>
                </a:solidFill>
                <a:latin typeface="Constantia"/>
                <a:cs typeface="Constantia"/>
              </a:rPr>
              <a:t>The Camera System uses  trackables to find Quad</a:t>
            </a:r>
            <a:r>
              <a:rPr sz="1800" spc="10" dirty="0">
                <a:solidFill>
                  <a:srgbClr val="FFFFFF"/>
                </a:solidFill>
                <a:latin typeface="Constantia"/>
                <a:cs typeface="Constantia"/>
              </a:rPr>
              <a:t> </a:t>
            </a:r>
            <a:r>
              <a:rPr sz="1800" spc="-5" dirty="0">
                <a:solidFill>
                  <a:srgbClr val="FFFFFF"/>
                </a:solidFill>
                <a:latin typeface="Constantia"/>
                <a:cs typeface="Constantia"/>
              </a:rPr>
              <a:t>Position</a:t>
            </a:r>
            <a:endParaRPr sz="1800">
              <a:latin typeface="Constantia"/>
              <a:cs typeface="Constantia"/>
            </a:endParaRPr>
          </a:p>
          <a:p>
            <a:pPr marL="379095" marR="5080" indent="-366395">
              <a:lnSpc>
                <a:spcPct val="111100"/>
              </a:lnSpc>
              <a:buFont typeface="Arial"/>
              <a:buChar char="●"/>
              <a:tabLst>
                <a:tab pos="379095" algn="l"/>
                <a:tab pos="379730" algn="l"/>
              </a:tabLst>
            </a:pPr>
            <a:r>
              <a:rPr sz="1800" spc="-5" dirty="0">
                <a:solidFill>
                  <a:srgbClr val="FFFFFF"/>
                </a:solidFill>
                <a:latin typeface="Constantia"/>
                <a:cs typeface="Constantia"/>
              </a:rPr>
              <a:t>Ground station interprets  position, makes control decisions,  and sends CRTP</a:t>
            </a:r>
            <a:r>
              <a:rPr sz="1800" spc="-30" dirty="0">
                <a:solidFill>
                  <a:srgbClr val="FFFFFF"/>
                </a:solidFill>
                <a:latin typeface="Constantia"/>
                <a:cs typeface="Constantia"/>
              </a:rPr>
              <a:t> </a:t>
            </a:r>
            <a:r>
              <a:rPr sz="1800" spc="-5" dirty="0">
                <a:solidFill>
                  <a:srgbClr val="FFFFFF"/>
                </a:solidFill>
                <a:latin typeface="Constantia"/>
                <a:cs typeface="Constantia"/>
              </a:rPr>
              <a:t>packets</a:t>
            </a:r>
            <a:endParaRPr sz="1800">
              <a:latin typeface="Constantia"/>
              <a:cs typeface="Constantia"/>
            </a:endParaRPr>
          </a:p>
          <a:p>
            <a:pPr marL="379095" marR="497205" indent="-366395">
              <a:lnSpc>
                <a:spcPct val="111100"/>
              </a:lnSpc>
              <a:buFont typeface="Arial"/>
              <a:buChar char="●"/>
              <a:tabLst>
                <a:tab pos="379095" algn="l"/>
                <a:tab pos="379730" algn="l"/>
              </a:tabLst>
            </a:pPr>
            <a:r>
              <a:rPr sz="1800" spc="-5" dirty="0">
                <a:solidFill>
                  <a:srgbClr val="FFFFFF"/>
                </a:solidFill>
                <a:latin typeface="Constantia"/>
                <a:cs typeface="Constantia"/>
              </a:rPr>
              <a:t>WiFi module packages CRTP  packets as UDP</a:t>
            </a:r>
            <a:r>
              <a:rPr sz="1800" spc="-30" dirty="0">
                <a:solidFill>
                  <a:srgbClr val="FFFFFF"/>
                </a:solidFill>
                <a:latin typeface="Constantia"/>
                <a:cs typeface="Constantia"/>
              </a:rPr>
              <a:t> </a:t>
            </a:r>
            <a:r>
              <a:rPr sz="1800" spc="-5" dirty="0">
                <a:solidFill>
                  <a:srgbClr val="FFFFFF"/>
                </a:solidFill>
                <a:latin typeface="Constantia"/>
                <a:cs typeface="Constantia"/>
              </a:rPr>
              <a:t>packets</a:t>
            </a:r>
            <a:endParaRPr sz="1800">
              <a:latin typeface="Constantia"/>
              <a:cs typeface="Constantia"/>
            </a:endParaRPr>
          </a:p>
          <a:p>
            <a:pPr marL="379095" indent="-366395">
              <a:lnSpc>
                <a:spcPct val="100000"/>
              </a:lnSpc>
              <a:spcBef>
                <a:spcPts val="240"/>
              </a:spcBef>
              <a:buFont typeface="Arial"/>
              <a:buChar char="●"/>
              <a:tabLst>
                <a:tab pos="379095" algn="l"/>
                <a:tab pos="379730" algn="l"/>
              </a:tabLst>
            </a:pPr>
            <a:r>
              <a:rPr sz="1800" spc="-5" dirty="0">
                <a:solidFill>
                  <a:srgbClr val="FFFFFF"/>
                </a:solidFill>
                <a:latin typeface="Constantia"/>
                <a:cs typeface="Constantia"/>
              </a:rPr>
              <a:t>Crazyflie interprets</a:t>
            </a:r>
            <a:r>
              <a:rPr sz="1800" spc="5" dirty="0">
                <a:solidFill>
                  <a:srgbClr val="FFFFFF"/>
                </a:solidFill>
                <a:latin typeface="Constantia"/>
                <a:cs typeface="Constantia"/>
              </a:rPr>
              <a:t> </a:t>
            </a:r>
            <a:r>
              <a:rPr sz="1800" spc="-5" dirty="0">
                <a:solidFill>
                  <a:srgbClr val="FFFFFF"/>
                </a:solidFill>
                <a:latin typeface="Constantia"/>
                <a:cs typeface="Constantia"/>
              </a:rPr>
              <a:t>packets</a:t>
            </a:r>
            <a:endParaRPr sz="1800">
              <a:latin typeface="Constantia"/>
              <a:cs typeface="Constantia"/>
            </a:endParaRPr>
          </a:p>
        </p:txBody>
      </p:sp>
      <p:sp>
        <p:nvSpPr>
          <p:cNvPr id="4" name="object 4"/>
          <p:cNvSpPr/>
          <p:nvPr/>
        </p:nvSpPr>
        <p:spPr>
          <a:xfrm>
            <a:off x="390299" y="1152472"/>
            <a:ext cx="4442091" cy="341639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5" dirty="0"/>
              <a:t>Firmware</a:t>
            </a:r>
            <a:r>
              <a:rPr spc="-140" dirty="0"/>
              <a:t> </a:t>
            </a:r>
            <a:r>
              <a:rPr spc="-55" dirty="0"/>
              <a:t>Design</a:t>
            </a:r>
          </a:p>
        </p:txBody>
      </p:sp>
      <p:sp>
        <p:nvSpPr>
          <p:cNvPr id="3" name="object 3"/>
          <p:cNvSpPr txBox="1"/>
          <p:nvPr/>
        </p:nvSpPr>
        <p:spPr>
          <a:xfrm>
            <a:off x="384724" y="1448685"/>
            <a:ext cx="1334135" cy="234950"/>
          </a:xfrm>
          <a:prstGeom prst="rect">
            <a:avLst/>
          </a:prstGeom>
        </p:spPr>
        <p:txBody>
          <a:bodyPr vert="horz" wrap="square" lIns="0" tIns="0" rIns="0" bIns="0" rtlCol="0">
            <a:spAutoFit/>
          </a:bodyPr>
          <a:lstStyle/>
          <a:p>
            <a:pPr marL="12700">
              <a:lnSpc>
                <a:spcPct val="100000"/>
              </a:lnSpc>
            </a:pPr>
            <a:r>
              <a:rPr sz="1400" spc="-5" dirty="0">
                <a:solidFill>
                  <a:srgbClr val="FFFFFF"/>
                </a:solidFill>
                <a:latin typeface="Constantia"/>
                <a:cs typeface="Constantia"/>
              </a:rPr>
              <a:t>STM32</a:t>
            </a:r>
            <a:r>
              <a:rPr sz="1400" spc="-50" dirty="0">
                <a:solidFill>
                  <a:srgbClr val="FFFFFF"/>
                </a:solidFill>
                <a:latin typeface="Constantia"/>
                <a:cs typeface="Constantia"/>
              </a:rPr>
              <a:t> </a:t>
            </a:r>
            <a:r>
              <a:rPr sz="1400" spc="-5" dirty="0">
                <a:solidFill>
                  <a:srgbClr val="FFFFFF"/>
                </a:solidFill>
                <a:latin typeface="Constantia"/>
                <a:cs typeface="Constantia"/>
              </a:rPr>
              <a:t>Firmware</a:t>
            </a:r>
            <a:endParaRPr sz="1400">
              <a:latin typeface="Constantia"/>
              <a:cs typeface="Constantia"/>
            </a:endParaRPr>
          </a:p>
        </p:txBody>
      </p:sp>
      <p:sp>
        <p:nvSpPr>
          <p:cNvPr id="4" name="object 4"/>
          <p:cNvSpPr/>
          <p:nvPr/>
        </p:nvSpPr>
        <p:spPr>
          <a:xfrm>
            <a:off x="311699" y="1846246"/>
            <a:ext cx="5638788" cy="20288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930811" y="1530071"/>
            <a:ext cx="1162047" cy="306704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643909" y="1096337"/>
            <a:ext cx="1684655" cy="224790"/>
          </a:xfrm>
          <a:prstGeom prst="rect">
            <a:avLst/>
          </a:prstGeom>
        </p:spPr>
        <p:txBody>
          <a:bodyPr vert="horz" wrap="square" lIns="0" tIns="0" rIns="0" bIns="0" rtlCol="0">
            <a:spAutoFit/>
          </a:bodyPr>
          <a:lstStyle/>
          <a:p>
            <a:pPr marL="12700">
              <a:lnSpc>
                <a:spcPct val="100000"/>
              </a:lnSpc>
            </a:pPr>
            <a:r>
              <a:rPr sz="1400" spc="-5" dirty="0">
                <a:solidFill>
                  <a:srgbClr val="F4F4F4"/>
                </a:solidFill>
                <a:latin typeface="Arial"/>
                <a:cs typeface="Arial"/>
              </a:rPr>
              <a:t>Communication</a:t>
            </a:r>
            <a:r>
              <a:rPr sz="1400" spc="-25" dirty="0">
                <a:solidFill>
                  <a:srgbClr val="F4F4F4"/>
                </a:solidFill>
                <a:latin typeface="Arial"/>
                <a:cs typeface="Arial"/>
              </a:rPr>
              <a:t> </a:t>
            </a:r>
            <a:r>
              <a:rPr sz="1400" spc="-5" dirty="0">
                <a:solidFill>
                  <a:srgbClr val="F4F4F4"/>
                </a:solidFill>
                <a:latin typeface="Arial"/>
                <a:cs typeface="Arial"/>
              </a:rPr>
              <a:t>Flow</a:t>
            </a:r>
            <a:endParaRPr sz="1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0" dirty="0"/>
              <a:t>Software</a:t>
            </a:r>
            <a:r>
              <a:rPr spc="-155" dirty="0"/>
              <a:t> </a:t>
            </a:r>
            <a:r>
              <a:rPr spc="-50" dirty="0"/>
              <a:t>used</a:t>
            </a:r>
          </a:p>
        </p:txBody>
      </p:sp>
      <p:sp>
        <p:nvSpPr>
          <p:cNvPr id="3" name="object 3"/>
          <p:cNvSpPr txBox="1"/>
          <p:nvPr/>
        </p:nvSpPr>
        <p:spPr>
          <a:xfrm>
            <a:off x="475248" y="1274805"/>
            <a:ext cx="7731759" cy="2157730"/>
          </a:xfrm>
          <a:prstGeom prst="rect">
            <a:avLst/>
          </a:prstGeom>
        </p:spPr>
        <p:txBody>
          <a:bodyPr vert="horz" wrap="square" lIns="0" tIns="0" rIns="0" bIns="0" rtlCol="0">
            <a:spAutoFit/>
          </a:bodyPr>
          <a:lstStyle/>
          <a:p>
            <a:pPr marL="379095" marR="435609" indent="-366395">
              <a:lnSpc>
                <a:spcPct val="111100"/>
              </a:lnSpc>
              <a:buFont typeface="Arial"/>
              <a:buChar char="●"/>
              <a:tabLst>
                <a:tab pos="379095" algn="l"/>
                <a:tab pos="379730" algn="l"/>
              </a:tabLst>
            </a:pPr>
            <a:r>
              <a:rPr sz="1800" spc="-5" dirty="0">
                <a:solidFill>
                  <a:srgbClr val="FFFFFF"/>
                </a:solidFill>
                <a:latin typeface="Constantia"/>
                <a:cs typeface="Constantia"/>
              </a:rPr>
              <a:t>New firmware for the ESP WiFi chips that is capable of point to point,  broadcast, and mesh communication (receiving and</a:t>
            </a:r>
            <a:r>
              <a:rPr sz="1800" spc="135" dirty="0">
                <a:solidFill>
                  <a:srgbClr val="FFFFFF"/>
                </a:solidFill>
                <a:latin typeface="Constantia"/>
                <a:cs typeface="Constantia"/>
              </a:rPr>
              <a:t> </a:t>
            </a:r>
            <a:r>
              <a:rPr sz="1800" spc="-5" dirty="0">
                <a:solidFill>
                  <a:srgbClr val="FFFFFF"/>
                </a:solidFill>
                <a:latin typeface="Constantia"/>
                <a:cs typeface="Constantia"/>
              </a:rPr>
              <a:t>transmitting).</a:t>
            </a:r>
            <a:endParaRPr sz="1800">
              <a:latin typeface="Constantia"/>
              <a:cs typeface="Constantia"/>
            </a:endParaRPr>
          </a:p>
          <a:p>
            <a:pPr marL="379095" marR="934719" indent="-366395">
              <a:lnSpc>
                <a:spcPct val="111100"/>
              </a:lnSpc>
              <a:buFont typeface="Arial"/>
              <a:buChar char="●"/>
              <a:tabLst>
                <a:tab pos="379095" algn="l"/>
                <a:tab pos="379730" algn="l"/>
              </a:tabLst>
            </a:pPr>
            <a:r>
              <a:rPr sz="1800" spc="-5" dirty="0">
                <a:solidFill>
                  <a:srgbClr val="FFFFFF"/>
                </a:solidFill>
                <a:latin typeface="Constantia"/>
                <a:cs typeface="Constantia"/>
              </a:rPr>
              <a:t>Firmware adaptation for the crazyflies that allow them to receive  communication from the ESP Wi-Fi</a:t>
            </a:r>
            <a:r>
              <a:rPr sz="1800" spc="35" dirty="0">
                <a:solidFill>
                  <a:srgbClr val="FFFFFF"/>
                </a:solidFill>
                <a:latin typeface="Constantia"/>
                <a:cs typeface="Constantia"/>
              </a:rPr>
              <a:t> </a:t>
            </a:r>
            <a:r>
              <a:rPr sz="1800" spc="-5" dirty="0">
                <a:solidFill>
                  <a:srgbClr val="FFFFFF"/>
                </a:solidFill>
                <a:latin typeface="Constantia"/>
                <a:cs typeface="Constantia"/>
              </a:rPr>
              <a:t>chip.</a:t>
            </a:r>
            <a:endParaRPr sz="1800">
              <a:latin typeface="Constantia"/>
              <a:cs typeface="Constantia"/>
            </a:endParaRPr>
          </a:p>
          <a:p>
            <a:pPr marL="379095" marR="5080" indent="-366395">
              <a:lnSpc>
                <a:spcPct val="111100"/>
              </a:lnSpc>
              <a:buFont typeface="Arial"/>
              <a:buChar char="●"/>
              <a:tabLst>
                <a:tab pos="379095" algn="l"/>
                <a:tab pos="379730" algn="l"/>
              </a:tabLst>
            </a:pPr>
            <a:r>
              <a:rPr sz="1800" spc="-5" dirty="0">
                <a:solidFill>
                  <a:srgbClr val="FFFFFF"/>
                </a:solidFill>
                <a:latin typeface="Constantia"/>
                <a:cs typeface="Constantia"/>
              </a:rPr>
              <a:t>New ground station code that enables communication over the new Wi-Fi  device.</a:t>
            </a:r>
            <a:endParaRPr sz="1800">
              <a:latin typeface="Constantia"/>
              <a:cs typeface="Constantia"/>
            </a:endParaRPr>
          </a:p>
          <a:p>
            <a:pPr marL="379095" indent="-366395">
              <a:lnSpc>
                <a:spcPct val="100000"/>
              </a:lnSpc>
              <a:spcBef>
                <a:spcPts val="240"/>
              </a:spcBef>
              <a:buFont typeface="Arial"/>
              <a:buChar char="●"/>
              <a:tabLst>
                <a:tab pos="379095" algn="l"/>
                <a:tab pos="379730" algn="l"/>
              </a:tabLst>
            </a:pPr>
            <a:r>
              <a:rPr sz="1800" spc="-5" dirty="0">
                <a:solidFill>
                  <a:srgbClr val="FFFFFF"/>
                </a:solidFill>
                <a:latin typeface="Constantia"/>
                <a:cs typeface="Constantia"/>
              </a:rPr>
              <a:t>Arduino Libraries for</a:t>
            </a:r>
            <a:r>
              <a:rPr sz="1800" spc="5" dirty="0">
                <a:solidFill>
                  <a:srgbClr val="FFFFFF"/>
                </a:solidFill>
                <a:latin typeface="Constantia"/>
                <a:cs typeface="Constantia"/>
              </a:rPr>
              <a:t> </a:t>
            </a:r>
            <a:r>
              <a:rPr sz="1800" spc="-5" dirty="0">
                <a:solidFill>
                  <a:srgbClr val="FFFFFF"/>
                </a:solidFill>
                <a:latin typeface="Constantia"/>
                <a:cs typeface="Constantia"/>
              </a:rPr>
              <a:t>ESP8266</a:t>
            </a:r>
            <a:endParaRPr sz="1800">
              <a:latin typeface="Constantia"/>
              <a:cs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72000" cy="5143500"/>
          </a:xfrm>
          <a:custGeom>
            <a:avLst/>
            <a:gdLst/>
            <a:ahLst/>
            <a:cxnLst/>
            <a:rect l="l" t="t" r="r" b="b"/>
            <a:pathLst>
              <a:path w="4572000" h="5143500">
                <a:moveTo>
                  <a:pt x="0" y="0"/>
                </a:moveTo>
                <a:lnTo>
                  <a:pt x="4571990" y="0"/>
                </a:lnTo>
                <a:lnTo>
                  <a:pt x="4571990" y="5143489"/>
                </a:lnTo>
                <a:lnTo>
                  <a:pt x="0" y="5143489"/>
                </a:lnTo>
                <a:lnTo>
                  <a:pt x="0" y="0"/>
                </a:lnTo>
                <a:close/>
              </a:path>
            </a:pathLst>
          </a:custGeom>
          <a:solidFill>
            <a:srgbClr val="36464F"/>
          </a:solidFill>
        </p:spPr>
        <p:txBody>
          <a:bodyPr wrap="square" lIns="0" tIns="0" rIns="0" bIns="0" rtlCol="0"/>
          <a:lstStyle/>
          <a:p>
            <a:endParaRPr/>
          </a:p>
        </p:txBody>
      </p:sp>
      <p:sp>
        <p:nvSpPr>
          <p:cNvPr id="3" name="object 3"/>
          <p:cNvSpPr/>
          <p:nvPr/>
        </p:nvSpPr>
        <p:spPr>
          <a:xfrm>
            <a:off x="4571990" y="0"/>
            <a:ext cx="4572000" cy="5143500"/>
          </a:xfrm>
          <a:custGeom>
            <a:avLst/>
            <a:gdLst/>
            <a:ahLst/>
            <a:cxnLst/>
            <a:rect l="l" t="t" r="r" b="b"/>
            <a:pathLst>
              <a:path w="4572000" h="5143500">
                <a:moveTo>
                  <a:pt x="0" y="0"/>
                </a:moveTo>
                <a:lnTo>
                  <a:pt x="4571990" y="0"/>
                </a:lnTo>
                <a:lnTo>
                  <a:pt x="4571990" y="5143489"/>
                </a:lnTo>
                <a:lnTo>
                  <a:pt x="0" y="5143489"/>
                </a:lnTo>
                <a:lnTo>
                  <a:pt x="0"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144657" y="102514"/>
            <a:ext cx="2284095" cy="1276985"/>
          </a:xfrm>
          <a:prstGeom prst="rect">
            <a:avLst/>
          </a:prstGeom>
        </p:spPr>
        <p:txBody>
          <a:bodyPr vert="horz" wrap="square" lIns="0" tIns="0" rIns="0" bIns="0" rtlCol="0">
            <a:spAutoFit/>
          </a:bodyPr>
          <a:lstStyle/>
          <a:p>
            <a:pPr marL="12700" marR="5080" indent="186055">
              <a:lnSpc>
                <a:spcPts val="5030"/>
              </a:lnSpc>
            </a:pPr>
            <a:r>
              <a:rPr sz="4200" spc="-70" dirty="0"/>
              <a:t>Software  </a:t>
            </a:r>
            <a:r>
              <a:rPr sz="4200" spc="-65" dirty="0"/>
              <a:t>Challenges</a:t>
            </a:r>
            <a:endParaRPr sz="4200"/>
          </a:p>
        </p:txBody>
      </p:sp>
      <p:sp>
        <p:nvSpPr>
          <p:cNvPr id="5" name="object 5"/>
          <p:cNvSpPr txBox="1"/>
          <p:nvPr/>
        </p:nvSpPr>
        <p:spPr>
          <a:xfrm>
            <a:off x="5103042" y="1842295"/>
            <a:ext cx="3566795" cy="1420495"/>
          </a:xfrm>
          <a:prstGeom prst="rect">
            <a:avLst/>
          </a:prstGeom>
        </p:spPr>
        <p:txBody>
          <a:bodyPr vert="horz" wrap="square" lIns="0" tIns="0" rIns="0" bIns="0" rtlCol="0">
            <a:spAutoFit/>
          </a:bodyPr>
          <a:lstStyle/>
          <a:p>
            <a:pPr marL="836294" indent="-335915">
              <a:lnSpc>
                <a:spcPct val="100000"/>
              </a:lnSpc>
              <a:buFont typeface="Arial"/>
              <a:buChar char="○"/>
              <a:tabLst>
                <a:tab pos="836294" algn="l"/>
                <a:tab pos="836930" algn="l"/>
              </a:tabLst>
            </a:pPr>
            <a:r>
              <a:rPr sz="1400" spc="-5" dirty="0">
                <a:latin typeface="Constantia"/>
                <a:cs typeface="Constantia"/>
              </a:rPr>
              <a:t>Damaged</a:t>
            </a:r>
            <a:r>
              <a:rPr sz="1400" spc="-65" dirty="0">
                <a:latin typeface="Constantia"/>
                <a:cs typeface="Constantia"/>
              </a:rPr>
              <a:t> </a:t>
            </a:r>
            <a:r>
              <a:rPr sz="1400" spc="-5" dirty="0">
                <a:latin typeface="Constantia"/>
                <a:cs typeface="Constantia"/>
              </a:rPr>
              <a:t>ESC</a:t>
            </a:r>
            <a:endParaRPr sz="1400">
              <a:latin typeface="Constantia"/>
              <a:cs typeface="Constantia"/>
            </a:endParaRPr>
          </a:p>
          <a:p>
            <a:pPr marL="836294" indent="-335915">
              <a:lnSpc>
                <a:spcPct val="100000"/>
              </a:lnSpc>
              <a:spcBef>
                <a:spcPts val="270"/>
              </a:spcBef>
              <a:buFont typeface="Arial"/>
              <a:buChar char="○"/>
              <a:tabLst>
                <a:tab pos="836294" algn="l"/>
                <a:tab pos="836930" algn="l"/>
              </a:tabLst>
            </a:pPr>
            <a:r>
              <a:rPr sz="1400" spc="-5" dirty="0">
                <a:latin typeface="Constantia"/>
                <a:cs typeface="Constantia"/>
              </a:rPr>
              <a:t>Lack of secure</a:t>
            </a:r>
            <a:r>
              <a:rPr sz="1400" spc="-20" dirty="0">
                <a:latin typeface="Constantia"/>
                <a:cs typeface="Constantia"/>
              </a:rPr>
              <a:t> </a:t>
            </a:r>
            <a:r>
              <a:rPr sz="1400" spc="-5" dirty="0">
                <a:latin typeface="Constantia"/>
                <a:cs typeface="Constantia"/>
              </a:rPr>
              <a:t>mounting</a:t>
            </a:r>
            <a:endParaRPr sz="1400">
              <a:latin typeface="Constantia"/>
              <a:cs typeface="Constantia"/>
            </a:endParaRPr>
          </a:p>
          <a:p>
            <a:pPr marL="379095" indent="-366395">
              <a:lnSpc>
                <a:spcPct val="100000"/>
              </a:lnSpc>
              <a:spcBef>
                <a:spcPts val="250"/>
              </a:spcBef>
              <a:buFont typeface="Arial"/>
              <a:buChar char="●"/>
              <a:tabLst>
                <a:tab pos="379095" algn="l"/>
                <a:tab pos="379730" algn="l"/>
              </a:tabLst>
            </a:pPr>
            <a:r>
              <a:rPr sz="1800" spc="-5" dirty="0">
                <a:latin typeface="Constantia"/>
                <a:cs typeface="Constantia"/>
              </a:rPr>
              <a:t>Regulating 5V to</a:t>
            </a:r>
            <a:r>
              <a:rPr sz="1800" spc="-35" dirty="0">
                <a:latin typeface="Constantia"/>
                <a:cs typeface="Constantia"/>
              </a:rPr>
              <a:t> </a:t>
            </a:r>
            <a:r>
              <a:rPr sz="1800" spc="-5" dirty="0">
                <a:latin typeface="Constantia"/>
                <a:cs typeface="Constantia"/>
              </a:rPr>
              <a:t>3.3V</a:t>
            </a:r>
            <a:endParaRPr sz="1800">
              <a:latin typeface="Constantia"/>
              <a:cs typeface="Constantia"/>
            </a:endParaRPr>
          </a:p>
          <a:p>
            <a:pPr marL="379095" marR="5080" indent="-366395">
              <a:lnSpc>
                <a:spcPct val="114599"/>
              </a:lnSpc>
              <a:buFont typeface="Arial"/>
              <a:buChar char="●"/>
              <a:tabLst>
                <a:tab pos="379095" algn="l"/>
                <a:tab pos="379730" algn="l"/>
              </a:tabLst>
            </a:pPr>
            <a:r>
              <a:rPr sz="1800" spc="-5" dirty="0">
                <a:latin typeface="Constantia"/>
                <a:cs typeface="Constantia"/>
              </a:rPr>
              <a:t>Securely connecting ESP8266 to  Crazyflie</a:t>
            </a:r>
            <a:endParaRPr sz="1800">
              <a:latin typeface="Constantia"/>
              <a:cs typeface="Constantia"/>
            </a:endParaRPr>
          </a:p>
        </p:txBody>
      </p:sp>
      <p:sp>
        <p:nvSpPr>
          <p:cNvPr id="6" name="object 6"/>
          <p:cNvSpPr txBox="1"/>
          <p:nvPr/>
        </p:nvSpPr>
        <p:spPr>
          <a:xfrm>
            <a:off x="429048" y="1540150"/>
            <a:ext cx="3790315" cy="902969"/>
          </a:xfrm>
          <a:prstGeom prst="rect">
            <a:avLst/>
          </a:prstGeom>
        </p:spPr>
        <p:txBody>
          <a:bodyPr vert="horz" wrap="square" lIns="0" tIns="0" rIns="0" bIns="0" rtlCol="0">
            <a:spAutoFit/>
          </a:bodyPr>
          <a:lstStyle/>
          <a:p>
            <a:pPr marL="379095" indent="-366395">
              <a:lnSpc>
                <a:spcPct val="100000"/>
              </a:lnSpc>
              <a:buFont typeface="Arial"/>
              <a:buChar char="●"/>
              <a:tabLst>
                <a:tab pos="379095" algn="l"/>
                <a:tab pos="379730" algn="l"/>
              </a:tabLst>
            </a:pPr>
            <a:r>
              <a:rPr sz="1800" spc="-45" dirty="0">
                <a:solidFill>
                  <a:srgbClr val="FFFFFF"/>
                </a:solidFill>
                <a:latin typeface="Book Antiqua"/>
                <a:cs typeface="Book Antiqua"/>
              </a:rPr>
              <a:t>Creating </a:t>
            </a:r>
            <a:r>
              <a:rPr sz="1800" spc="-60" dirty="0">
                <a:solidFill>
                  <a:srgbClr val="FFFFFF"/>
                </a:solidFill>
                <a:latin typeface="Book Antiqua"/>
                <a:cs typeface="Book Antiqua"/>
              </a:rPr>
              <a:t>mesh</a:t>
            </a:r>
            <a:r>
              <a:rPr sz="1800" spc="-25" dirty="0">
                <a:solidFill>
                  <a:srgbClr val="FFFFFF"/>
                </a:solidFill>
                <a:latin typeface="Book Antiqua"/>
                <a:cs typeface="Book Antiqua"/>
              </a:rPr>
              <a:t> </a:t>
            </a:r>
            <a:r>
              <a:rPr sz="1800" spc="-60" dirty="0">
                <a:solidFill>
                  <a:srgbClr val="FFFFFF"/>
                </a:solidFill>
                <a:latin typeface="Book Antiqua"/>
                <a:cs typeface="Book Antiqua"/>
              </a:rPr>
              <a:t>network</a:t>
            </a:r>
            <a:endParaRPr sz="1800">
              <a:latin typeface="Book Antiqua"/>
              <a:cs typeface="Book Antiqua"/>
            </a:endParaRPr>
          </a:p>
          <a:p>
            <a:pPr marL="379095" marR="5080" indent="-366395">
              <a:lnSpc>
                <a:spcPct val="114599"/>
              </a:lnSpc>
              <a:buFont typeface="Arial"/>
              <a:buChar char="●"/>
              <a:tabLst>
                <a:tab pos="379095" algn="l"/>
                <a:tab pos="379730" algn="l"/>
              </a:tabLst>
            </a:pPr>
            <a:r>
              <a:rPr sz="1800" spc="-50" dirty="0">
                <a:solidFill>
                  <a:srgbClr val="FFFFFF"/>
                </a:solidFill>
                <a:latin typeface="Book Antiqua"/>
                <a:cs typeface="Book Antiqua"/>
              </a:rPr>
              <a:t>Replacing </a:t>
            </a:r>
            <a:r>
              <a:rPr sz="1800" spc="-55" dirty="0">
                <a:solidFill>
                  <a:srgbClr val="FFFFFF"/>
                </a:solidFill>
                <a:latin typeface="Book Antiqua"/>
                <a:cs typeface="Book Antiqua"/>
              </a:rPr>
              <a:t>onboard </a:t>
            </a:r>
            <a:r>
              <a:rPr sz="1800" spc="-60" dirty="0">
                <a:solidFill>
                  <a:srgbClr val="FFFFFF"/>
                </a:solidFill>
                <a:latin typeface="Book Antiqua"/>
                <a:cs typeface="Book Antiqua"/>
              </a:rPr>
              <a:t>radio </a:t>
            </a:r>
            <a:r>
              <a:rPr sz="1800" spc="-70" dirty="0">
                <a:solidFill>
                  <a:srgbClr val="FFFFFF"/>
                </a:solidFill>
                <a:latin typeface="Book Antiqua"/>
                <a:cs typeface="Book Antiqua"/>
              </a:rPr>
              <a:t>with </a:t>
            </a:r>
            <a:r>
              <a:rPr sz="1800" spc="-20" dirty="0">
                <a:solidFill>
                  <a:srgbClr val="FFFFFF"/>
                </a:solidFill>
                <a:latin typeface="Book Antiqua"/>
                <a:cs typeface="Book Antiqua"/>
              </a:rPr>
              <a:t>WiFi  </a:t>
            </a:r>
            <a:r>
              <a:rPr sz="1800" spc="-70" dirty="0">
                <a:solidFill>
                  <a:srgbClr val="FFFFFF"/>
                </a:solidFill>
                <a:latin typeface="Book Antiqua"/>
                <a:cs typeface="Book Antiqua"/>
              </a:rPr>
              <a:t>module</a:t>
            </a:r>
            <a:endParaRPr sz="1800">
              <a:latin typeface="Book Antiqua"/>
              <a:cs typeface="Book Antiqua"/>
            </a:endParaRPr>
          </a:p>
        </p:txBody>
      </p:sp>
      <p:sp>
        <p:nvSpPr>
          <p:cNvPr id="7" name="object 7"/>
          <p:cNvSpPr txBox="1"/>
          <p:nvPr/>
        </p:nvSpPr>
        <p:spPr>
          <a:xfrm>
            <a:off x="429048" y="2485156"/>
            <a:ext cx="3793490" cy="1600835"/>
          </a:xfrm>
          <a:prstGeom prst="rect">
            <a:avLst/>
          </a:prstGeom>
        </p:spPr>
        <p:txBody>
          <a:bodyPr vert="horz" wrap="square" lIns="0" tIns="0" rIns="0" bIns="0" rtlCol="0">
            <a:spAutoFit/>
          </a:bodyPr>
          <a:lstStyle/>
          <a:p>
            <a:pPr marL="836294" indent="-335915">
              <a:lnSpc>
                <a:spcPct val="100000"/>
              </a:lnSpc>
              <a:buFont typeface="Arial"/>
              <a:buChar char="○"/>
              <a:tabLst>
                <a:tab pos="836294" algn="l"/>
                <a:tab pos="836930" algn="l"/>
              </a:tabLst>
            </a:pPr>
            <a:r>
              <a:rPr sz="1400" spc="-35" dirty="0">
                <a:solidFill>
                  <a:srgbClr val="FFFFFF"/>
                </a:solidFill>
                <a:latin typeface="Book Antiqua"/>
                <a:cs typeface="Book Antiqua"/>
              </a:rPr>
              <a:t>Integrating </a:t>
            </a:r>
            <a:r>
              <a:rPr sz="1400" spc="-55" dirty="0">
                <a:solidFill>
                  <a:srgbClr val="FFFFFF"/>
                </a:solidFill>
                <a:latin typeface="Book Antiqua"/>
                <a:cs typeface="Book Antiqua"/>
              </a:rPr>
              <a:t>with </a:t>
            </a:r>
            <a:r>
              <a:rPr sz="1400" dirty="0">
                <a:solidFill>
                  <a:srgbClr val="FFFFFF"/>
                </a:solidFill>
                <a:latin typeface="Book Antiqua"/>
                <a:cs typeface="Book Antiqua"/>
              </a:rPr>
              <a:t>STM</a:t>
            </a:r>
            <a:r>
              <a:rPr sz="1400" spc="25" dirty="0">
                <a:solidFill>
                  <a:srgbClr val="FFFFFF"/>
                </a:solidFill>
                <a:latin typeface="Book Antiqua"/>
                <a:cs typeface="Book Antiqua"/>
              </a:rPr>
              <a:t> </a:t>
            </a:r>
            <a:r>
              <a:rPr sz="1400" spc="-50" dirty="0">
                <a:solidFill>
                  <a:srgbClr val="FFFFFF"/>
                </a:solidFill>
                <a:latin typeface="Book Antiqua"/>
                <a:cs typeface="Book Antiqua"/>
              </a:rPr>
              <a:t>firmware</a:t>
            </a:r>
            <a:endParaRPr sz="1400">
              <a:latin typeface="Book Antiqua"/>
              <a:cs typeface="Book Antiqua"/>
            </a:endParaRPr>
          </a:p>
          <a:p>
            <a:pPr marL="836294" indent="-335915">
              <a:lnSpc>
                <a:spcPct val="100000"/>
              </a:lnSpc>
              <a:spcBef>
                <a:spcPts val="270"/>
              </a:spcBef>
              <a:buFont typeface="Arial"/>
              <a:buChar char="○"/>
              <a:tabLst>
                <a:tab pos="836294" algn="l"/>
                <a:tab pos="836930" algn="l"/>
              </a:tabLst>
            </a:pPr>
            <a:r>
              <a:rPr sz="1400" spc="-50" dirty="0">
                <a:solidFill>
                  <a:srgbClr val="FFFFFF"/>
                </a:solidFill>
                <a:latin typeface="Book Antiqua"/>
                <a:cs typeface="Book Antiqua"/>
              </a:rPr>
              <a:t>Making </a:t>
            </a:r>
            <a:r>
              <a:rPr sz="1400" spc="-45" dirty="0">
                <a:solidFill>
                  <a:srgbClr val="FFFFFF"/>
                </a:solidFill>
                <a:latin typeface="Book Antiqua"/>
                <a:cs typeface="Book Antiqua"/>
              </a:rPr>
              <a:t>changes </a:t>
            </a:r>
            <a:r>
              <a:rPr sz="1400" spc="-15" dirty="0">
                <a:solidFill>
                  <a:srgbClr val="FFFFFF"/>
                </a:solidFill>
                <a:latin typeface="Book Antiqua"/>
                <a:cs typeface="Book Antiqua"/>
              </a:rPr>
              <a:t>to </a:t>
            </a:r>
            <a:r>
              <a:rPr sz="1400" spc="-60" dirty="0">
                <a:solidFill>
                  <a:srgbClr val="FFFFFF"/>
                </a:solidFill>
                <a:latin typeface="Book Antiqua"/>
                <a:cs typeface="Book Antiqua"/>
              </a:rPr>
              <a:t>ground </a:t>
            </a:r>
            <a:r>
              <a:rPr sz="1400" spc="-30" dirty="0">
                <a:solidFill>
                  <a:srgbClr val="FFFFFF"/>
                </a:solidFill>
                <a:latin typeface="Book Antiqua"/>
                <a:cs typeface="Book Antiqua"/>
              </a:rPr>
              <a:t>station</a:t>
            </a:r>
            <a:r>
              <a:rPr sz="1400" spc="140" dirty="0">
                <a:solidFill>
                  <a:srgbClr val="FFFFFF"/>
                </a:solidFill>
                <a:latin typeface="Book Antiqua"/>
                <a:cs typeface="Book Antiqua"/>
              </a:rPr>
              <a:t> </a:t>
            </a:r>
            <a:r>
              <a:rPr sz="1400" spc="-40" dirty="0">
                <a:solidFill>
                  <a:srgbClr val="FFFFFF"/>
                </a:solidFill>
                <a:latin typeface="Book Antiqua"/>
                <a:cs typeface="Book Antiqua"/>
              </a:rPr>
              <a:t>code</a:t>
            </a:r>
            <a:endParaRPr sz="1400">
              <a:latin typeface="Book Antiqua"/>
              <a:cs typeface="Book Antiqua"/>
            </a:endParaRPr>
          </a:p>
          <a:p>
            <a:pPr marL="379095" marR="680720" indent="-366395">
              <a:lnSpc>
                <a:spcPts val="2470"/>
              </a:lnSpc>
              <a:spcBef>
                <a:spcPts val="75"/>
              </a:spcBef>
              <a:buFont typeface="Arial"/>
              <a:buChar char="●"/>
              <a:tabLst>
                <a:tab pos="379095" algn="l"/>
                <a:tab pos="379730" algn="l"/>
              </a:tabLst>
            </a:pPr>
            <a:r>
              <a:rPr sz="1800" spc="-60" dirty="0">
                <a:solidFill>
                  <a:srgbClr val="FFFFFF"/>
                </a:solidFill>
                <a:latin typeface="Book Antiqua"/>
                <a:cs typeface="Book Antiqua"/>
              </a:rPr>
              <a:t>Understanding </a:t>
            </a:r>
            <a:r>
              <a:rPr sz="1800" spc="-30" dirty="0">
                <a:solidFill>
                  <a:srgbClr val="FFFFFF"/>
                </a:solidFill>
                <a:latin typeface="Book Antiqua"/>
                <a:cs typeface="Book Antiqua"/>
              </a:rPr>
              <a:t>the </a:t>
            </a:r>
            <a:r>
              <a:rPr sz="1800" spc="-55" dirty="0">
                <a:solidFill>
                  <a:srgbClr val="FFFFFF"/>
                </a:solidFill>
                <a:latin typeface="Book Antiqua"/>
                <a:cs typeface="Book Antiqua"/>
              </a:rPr>
              <a:t>Crazyflie  </a:t>
            </a:r>
            <a:r>
              <a:rPr sz="1800" spc="-70" dirty="0">
                <a:solidFill>
                  <a:srgbClr val="FFFFFF"/>
                </a:solidFill>
                <a:latin typeface="Book Antiqua"/>
                <a:cs typeface="Book Antiqua"/>
              </a:rPr>
              <a:t>system</a:t>
            </a:r>
            <a:r>
              <a:rPr sz="1800" spc="-45" dirty="0">
                <a:solidFill>
                  <a:srgbClr val="FFFFFF"/>
                </a:solidFill>
                <a:latin typeface="Book Antiqua"/>
                <a:cs typeface="Book Antiqua"/>
              </a:rPr>
              <a:t> </a:t>
            </a:r>
            <a:r>
              <a:rPr sz="1800" spc="-35" dirty="0">
                <a:solidFill>
                  <a:srgbClr val="FFFFFF"/>
                </a:solidFill>
                <a:latin typeface="Book Antiqua"/>
                <a:cs typeface="Book Antiqua"/>
              </a:rPr>
              <a:t>architecture</a:t>
            </a:r>
            <a:endParaRPr sz="1800">
              <a:latin typeface="Book Antiqua"/>
              <a:cs typeface="Book Antiqua"/>
            </a:endParaRPr>
          </a:p>
          <a:p>
            <a:pPr marL="836294" lvl="1" indent="-335915">
              <a:lnSpc>
                <a:spcPct val="100000"/>
              </a:lnSpc>
              <a:spcBef>
                <a:spcPts val="195"/>
              </a:spcBef>
              <a:buFont typeface="Arial"/>
              <a:buChar char="○"/>
              <a:tabLst>
                <a:tab pos="836294" algn="l"/>
                <a:tab pos="836930" algn="l"/>
              </a:tabLst>
            </a:pPr>
            <a:r>
              <a:rPr sz="1400" spc="-45" dirty="0">
                <a:solidFill>
                  <a:srgbClr val="FFFFFF"/>
                </a:solidFill>
                <a:latin typeface="Book Antiqua"/>
                <a:cs typeface="Book Antiqua"/>
              </a:rPr>
              <a:t>Uses </a:t>
            </a:r>
            <a:r>
              <a:rPr sz="1400" spc="-40" dirty="0">
                <a:solidFill>
                  <a:srgbClr val="FFFFFF"/>
                </a:solidFill>
                <a:latin typeface="Book Antiqua"/>
                <a:cs typeface="Book Antiqua"/>
              </a:rPr>
              <a:t>multiple </a:t>
            </a:r>
            <a:r>
              <a:rPr sz="1400" spc="-50" dirty="0">
                <a:solidFill>
                  <a:srgbClr val="FFFFFF"/>
                </a:solidFill>
                <a:latin typeface="Book Antiqua"/>
                <a:cs typeface="Book Antiqua"/>
              </a:rPr>
              <a:t>3rd </a:t>
            </a:r>
            <a:r>
              <a:rPr sz="1400" spc="-55" dirty="0">
                <a:solidFill>
                  <a:srgbClr val="FFFFFF"/>
                </a:solidFill>
                <a:latin typeface="Book Antiqua"/>
                <a:cs typeface="Book Antiqua"/>
              </a:rPr>
              <a:t>party</a:t>
            </a:r>
            <a:r>
              <a:rPr sz="1400" spc="80" dirty="0">
                <a:solidFill>
                  <a:srgbClr val="FFFFFF"/>
                </a:solidFill>
                <a:latin typeface="Book Antiqua"/>
                <a:cs typeface="Book Antiqua"/>
              </a:rPr>
              <a:t> </a:t>
            </a:r>
            <a:r>
              <a:rPr sz="1400" spc="-35" dirty="0">
                <a:solidFill>
                  <a:srgbClr val="FFFFFF"/>
                </a:solidFill>
                <a:latin typeface="Book Antiqua"/>
                <a:cs typeface="Book Antiqua"/>
              </a:rPr>
              <a:t>libraries</a:t>
            </a:r>
            <a:endParaRPr sz="1400">
              <a:latin typeface="Book Antiqua"/>
              <a:cs typeface="Book Antiqua"/>
            </a:endParaRPr>
          </a:p>
          <a:p>
            <a:pPr marL="836294" lvl="1" indent="-335915">
              <a:lnSpc>
                <a:spcPct val="100000"/>
              </a:lnSpc>
              <a:spcBef>
                <a:spcPts val="270"/>
              </a:spcBef>
              <a:buFont typeface="Arial"/>
              <a:buChar char="○"/>
              <a:tabLst>
                <a:tab pos="836294" algn="l"/>
                <a:tab pos="836930" algn="l"/>
              </a:tabLst>
            </a:pPr>
            <a:r>
              <a:rPr sz="1400" spc="-20" dirty="0">
                <a:solidFill>
                  <a:srgbClr val="FFFFFF"/>
                </a:solidFill>
                <a:latin typeface="Book Antiqua"/>
                <a:cs typeface="Book Antiqua"/>
              </a:rPr>
              <a:t>Often </a:t>
            </a:r>
            <a:r>
              <a:rPr sz="1400" spc="-40" dirty="0">
                <a:solidFill>
                  <a:srgbClr val="FFFFFF"/>
                </a:solidFill>
                <a:latin typeface="Book Antiqua"/>
                <a:cs typeface="Book Antiqua"/>
              </a:rPr>
              <a:t>poor</a:t>
            </a:r>
            <a:r>
              <a:rPr sz="1400" spc="-50" dirty="0">
                <a:solidFill>
                  <a:srgbClr val="FFFFFF"/>
                </a:solidFill>
                <a:latin typeface="Book Antiqua"/>
                <a:cs typeface="Book Antiqua"/>
              </a:rPr>
              <a:t> </a:t>
            </a:r>
            <a:r>
              <a:rPr sz="1400" spc="-35" dirty="0">
                <a:solidFill>
                  <a:srgbClr val="FFFFFF"/>
                </a:solidFill>
                <a:latin typeface="Book Antiqua"/>
                <a:cs typeface="Book Antiqua"/>
              </a:rPr>
              <a:t>documentation</a:t>
            </a:r>
            <a:endParaRPr sz="1400">
              <a:latin typeface="Book Antiqua"/>
              <a:cs typeface="Book Antiqua"/>
            </a:endParaRPr>
          </a:p>
        </p:txBody>
      </p:sp>
      <p:sp>
        <p:nvSpPr>
          <p:cNvPr id="8" name="object 8"/>
          <p:cNvSpPr txBox="1"/>
          <p:nvPr/>
        </p:nvSpPr>
        <p:spPr>
          <a:xfrm>
            <a:off x="5103042" y="102514"/>
            <a:ext cx="3319779" cy="1722120"/>
          </a:xfrm>
          <a:prstGeom prst="rect">
            <a:avLst/>
          </a:prstGeom>
        </p:spPr>
        <p:txBody>
          <a:bodyPr vert="horz" wrap="square" lIns="0" tIns="0" rIns="0" bIns="0" rtlCol="0">
            <a:spAutoFit/>
          </a:bodyPr>
          <a:lstStyle/>
          <a:p>
            <a:pPr marL="624205" marR="429259" indent="118110">
              <a:lnSpc>
                <a:spcPts val="5030"/>
              </a:lnSpc>
            </a:pPr>
            <a:r>
              <a:rPr sz="4200" spc="-120" dirty="0">
                <a:solidFill>
                  <a:srgbClr val="073662"/>
                </a:solidFill>
                <a:latin typeface="Calibri"/>
                <a:cs typeface="Calibri"/>
              </a:rPr>
              <a:t>Hardware  </a:t>
            </a:r>
            <a:r>
              <a:rPr sz="4200" spc="-65" dirty="0">
                <a:solidFill>
                  <a:srgbClr val="073662"/>
                </a:solidFill>
                <a:latin typeface="Calibri"/>
                <a:cs typeface="Calibri"/>
              </a:rPr>
              <a:t>Challenges</a:t>
            </a:r>
            <a:endParaRPr sz="4200">
              <a:latin typeface="Calibri"/>
              <a:cs typeface="Calibri"/>
            </a:endParaRPr>
          </a:p>
          <a:p>
            <a:pPr marL="379095" indent="-366395">
              <a:lnSpc>
                <a:spcPct val="100000"/>
              </a:lnSpc>
              <a:spcBef>
                <a:spcPts val="1150"/>
              </a:spcBef>
              <a:buFont typeface="Arial"/>
              <a:buChar char="●"/>
              <a:tabLst>
                <a:tab pos="379095" algn="l"/>
                <a:tab pos="379730" algn="l"/>
              </a:tabLst>
            </a:pPr>
            <a:r>
              <a:rPr sz="1800" spc="-5" dirty="0">
                <a:latin typeface="Constantia"/>
                <a:cs typeface="Constantia"/>
              </a:rPr>
              <a:t>Flying old quad with</a:t>
            </a:r>
            <a:r>
              <a:rPr sz="1800" dirty="0">
                <a:latin typeface="Constantia"/>
                <a:cs typeface="Constantia"/>
              </a:rPr>
              <a:t> </a:t>
            </a:r>
            <a:r>
              <a:rPr sz="1800" spc="-5" dirty="0">
                <a:latin typeface="Constantia"/>
                <a:cs typeface="Constantia"/>
              </a:rPr>
              <a:t>crazyflie</a:t>
            </a:r>
            <a:endParaRPr sz="1800">
              <a:latin typeface="Constantia"/>
              <a:cs typeface="Constantia"/>
            </a:endParaRPr>
          </a:p>
        </p:txBody>
      </p:sp>
      <p:sp>
        <p:nvSpPr>
          <p:cNvPr id="9" name="object 9"/>
          <p:cNvSpPr/>
          <p:nvPr/>
        </p:nvSpPr>
        <p:spPr>
          <a:xfrm>
            <a:off x="6155462" y="3432343"/>
            <a:ext cx="2621019" cy="147432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953365" y="4396991"/>
            <a:ext cx="701040" cy="250190"/>
          </a:xfrm>
          <a:custGeom>
            <a:avLst/>
            <a:gdLst/>
            <a:ahLst/>
            <a:cxnLst/>
            <a:rect l="l" t="t" r="r" b="b"/>
            <a:pathLst>
              <a:path w="701039" h="250189">
                <a:moveTo>
                  <a:pt x="0" y="0"/>
                </a:moveTo>
                <a:lnTo>
                  <a:pt x="700498" y="0"/>
                </a:lnTo>
                <a:lnTo>
                  <a:pt x="700498" y="250199"/>
                </a:lnTo>
                <a:lnTo>
                  <a:pt x="0" y="250199"/>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4953365" y="4396991"/>
            <a:ext cx="701040" cy="250190"/>
          </a:xfrm>
          <a:custGeom>
            <a:avLst/>
            <a:gdLst/>
            <a:ahLst/>
            <a:cxnLst/>
            <a:rect l="l" t="t" r="r" b="b"/>
            <a:pathLst>
              <a:path w="701039" h="250189">
                <a:moveTo>
                  <a:pt x="0" y="0"/>
                </a:moveTo>
                <a:lnTo>
                  <a:pt x="700498" y="0"/>
                </a:lnTo>
                <a:lnTo>
                  <a:pt x="700498" y="250199"/>
                </a:lnTo>
                <a:lnTo>
                  <a:pt x="0" y="250199"/>
                </a:lnTo>
                <a:lnTo>
                  <a:pt x="0" y="0"/>
                </a:lnTo>
                <a:close/>
              </a:path>
            </a:pathLst>
          </a:custGeom>
          <a:ln w="9524">
            <a:solidFill>
              <a:srgbClr val="FFFFFF"/>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45" dirty="0"/>
              <a:t>Plan </a:t>
            </a:r>
            <a:r>
              <a:rPr spc="-70" dirty="0"/>
              <a:t>for </a:t>
            </a:r>
            <a:r>
              <a:rPr spc="-100" dirty="0"/>
              <a:t>Next</a:t>
            </a:r>
            <a:r>
              <a:rPr spc="-145" dirty="0"/>
              <a:t> </a:t>
            </a:r>
            <a:r>
              <a:rPr spc="-35" dirty="0"/>
              <a:t>Semester</a:t>
            </a:r>
          </a:p>
        </p:txBody>
      </p:sp>
      <p:sp>
        <p:nvSpPr>
          <p:cNvPr id="3" name="object 3"/>
          <p:cNvSpPr txBox="1"/>
          <p:nvPr/>
        </p:nvSpPr>
        <p:spPr>
          <a:xfrm>
            <a:off x="3424062" y="1472796"/>
            <a:ext cx="4608830" cy="2990850"/>
          </a:xfrm>
          <a:prstGeom prst="rect">
            <a:avLst/>
          </a:prstGeom>
        </p:spPr>
        <p:txBody>
          <a:bodyPr vert="horz" wrap="square" lIns="0" tIns="0" rIns="0" bIns="0" rtlCol="0">
            <a:spAutoFit/>
          </a:bodyPr>
          <a:lstStyle/>
          <a:p>
            <a:pPr marL="414655" indent="-401955">
              <a:lnSpc>
                <a:spcPct val="100000"/>
              </a:lnSpc>
              <a:buFont typeface="Arial"/>
              <a:buChar char="●"/>
              <a:tabLst>
                <a:tab pos="414655" algn="l"/>
                <a:tab pos="415290" algn="l"/>
              </a:tabLst>
            </a:pPr>
            <a:r>
              <a:rPr sz="1600" spc="-5" dirty="0">
                <a:solidFill>
                  <a:srgbClr val="FFFFFF"/>
                </a:solidFill>
                <a:latin typeface="Constantia"/>
                <a:cs typeface="Constantia"/>
              </a:rPr>
              <a:t>Multi-Quadcopter flying</a:t>
            </a:r>
            <a:r>
              <a:rPr sz="1600" spc="15" dirty="0">
                <a:solidFill>
                  <a:srgbClr val="FFFFFF"/>
                </a:solidFill>
                <a:latin typeface="Constantia"/>
                <a:cs typeface="Constantia"/>
              </a:rPr>
              <a:t> </a:t>
            </a:r>
            <a:r>
              <a:rPr sz="1600" spc="-5" dirty="0">
                <a:solidFill>
                  <a:srgbClr val="FFFFFF"/>
                </a:solidFill>
                <a:latin typeface="Constantia"/>
                <a:cs typeface="Constantia"/>
              </a:rPr>
              <a:t>(WIFI)</a:t>
            </a:r>
            <a:endParaRPr sz="1600">
              <a:latin typeface="Constantia"/>
              <a:cs typeface="Constantia"/>
            </a:endParaRPr>
          </a:p>
          <a:p>
            <a:pPr marL="821055">
              <a:lnSpc>
                <a:spcPct val="100000"/>
              </a:lnSpc>
              <a:spcBef>
                <a:spcPts val="30"/>
              </a:spcBef>
            </a:pPr>
            <a:r>
              <a:rPr sz="1600" spc="-5" dirty="0">
                <a:solidFill>
                  <a:srgbClr val="FFFFFF"/>
                </a:solidFill>
                <a:latin typeface="Constantia"/>
                <a:cs typeface="Constantia"/>
              </a:rPr>
              <a:t>Fly more than 5 quads at same</a:t>
            </a:r>
            <a:r>
              <a:rPr sz="1600" spc="10" dirty="0">
                <a:solidFill>
                  <a:srgbClr val="FFFFFF"/>
                </a:solidFill>
                <a:latin typeface="Constantia"/>
                <a:cs typeface="Constantia"/>
              </a:rPr>
              <a:t> </a:t>
            </a:r>
            <a:r>
              <a:rPr sz="1600" spc="-5" dirty="0">
                <a:solidFill>
                  <a:srgbClr val="FFFFFF"/>
                </a:solidFill>
                <a:latin typeface="Constantia"/>
                <a:cs typeface="Constantia"/>
              </a:rPr>
              <a:t>time</a:t>
            </a:r>
            <a:endParaRPr sz="1600">
              <a:latin typeface="Constantia"/>
              <a:cs typeface="Constantia"/>
            </a:endParaRPr>
          </a:p>
          <a:p>
            <a:pPr>
              <a:lnSpc>
                <a:spcPct val="100000"/>
              </a:lnSpc>
            </a:pPr>
            <a:endParaRPr sz="1600">
              <a:latin typeface="Times New Roman"/>
              <a:cs typeface="Times New Roman"/>
            </a:endParaRPr>
          </a:p>
          <a:p>
            <a:pPr>
              <a:lnSpc>
                <a:spcPct val="100000"/>
              </a:lnSpc>
              <a:spcBef>
                <a:spcPts val="20"/>
              </a:spcBef>
            </a:pPr>
            <a:endParaRPr sz="1800">
              <a:latin typeface="Times New Roman"/>
              <a:cs typeface="Times New Roman"/>
            </a:endParaRPr>
          </a:p>
          <a:p>
            <a:pPr marL="363855" indent="-351155">
              <a:lnSpc>
                <a:spcPct val="100000"/>
              </a:lnSpc>
              <a:buFont typeface="Arial"/>
              <a:buChar char="●"/>
              <a:tabLst>
                <a:tab pos="363855" algn="l"/>
                <a:tab pos="364490" algn="l"/>
              </a:tabLst>
            </a:pPr>
            <a:r>
              <a:rPr sz="1600" spc="-5" dirty="0">
                <a:solidFill>
                  <a:srgbClr val="FFFFFF"/>
                </a:solidFill>
                <a:latin typeface="Constantia"/>
                <a:cs typeface="Constantia"/>
              </a:rPr>
              <a:t>BigQuad load</a:t>
            </a:r>
            <a:r>
              <a:rPr sz="1600" spc="-30" dirty="0">
                <a:solidFill>
                  <a:srgbClr val="FFFFFF"/>
                </a:solidFill>
                <a:latin typeface="Constantia"/>
                <a:cs typeface="Constantia"/>
              </a:rPr>
              <a:t> </a:t>
            </a:r>
            <a:r>
              <a:rPr sz="1600" spc="-5" dirty="0">
                <a:solidFill>
                  <a:srgbClr val="FFFFFF"/>
                </a:solidFill>
                <a:latin typeface="Constantia"/>
                <a:cs typeface="Constantia"/>
              </a:rPr>
              <a:t>lifting</a:t>
            </a:r>
            <a:endParaRPr sz="1600">
              <a:latin typeface="Constantia"/>
              <a:cs typeface="Constantia"/>
            </a:endParaRPr>
          </a:p>
          <a:p>
            <a:pPr marL="821055" marR="718820">
              <a:lnSpc>
                <a:spcPct val="101600"/>
              </a:lnSpc>
            </a:pPr>
            <a:r>
              <a:rPr sz="1600" spc="-5" dirty="0">
                <a:solidFill>
                  <a:srgbClr val="FFFFFF"/>
                </a:solidFill>
                <a:latin typeface="Constantia"/>
                <a:cs typeface="Constantia"/>
              </a:rPr>
              <a:t>Make sure the BigQuad works well  Lift</a:t>
            </a:r>
            <a:r>
              <a:rPr sz="1600" spc="-70" dirty="0">
                <a:solidFill>
                  <a:srgbClr val="FFFFFF"/>
                </a:solidFill>
                <a:latin typeface="Constantia"/>
                <a:cs typeface="Constantia"/>
              </a:rPr>
              <a:t> </a:t>
            </a:r>
            <a:r>
              <a:rPr sz="1600" spc="-5" dirty="0">
                <a:solidFill>
                  <a:srgbClr val="FFFFFF"/>
                </a:solidFill>
                <a:latin typeface="Constantia"/>
                <a:cs typeface="Constantia"/>
              </a:rPr>
              <a:t>stuff</a:t>
            </a:r>
            <a:endParaRPr sz="1600">
              <a:latin typeface="Constantia"/>
              <a:cs typeface="Constantia"/>
            </a:endParaRPr>
          </a:p>
          <a:p>
            <a:pPr>
              <a:lnSpc>
                <a:spcPct val="100000"/>
              </a:lnSpc>
            </a:pPr>
            <a:endParaRPr sz="1600">
              <a:latin typeface="Times New Roman"/>
              <a:cs typeface="Times New Roman"/>
            </a:endParaRPr>
          </a:p>
          <a:p>
            <a:pPr>
              <a:lnSpc>
                <a:spcPct val="100000"/>
              </a:lnSpc>
              <a:spcBef>
                <a:spcPts val="20"/>
              </a:spcBef>
            </a:pPr>
            <a:endParaRPr sz="1800">
              <a:latin typeface="Times New Roman"/>
              <a:cs typeface="Times New Roman"/>
            </a:endParaRPr>
          </a:p>
          <a:p>
            <a:pPr marL="363855" indent="-351155">
              <a:lnSpc>
                <a:spcPct val="100000"/>
              </a:lnSpc>
              <a:buFont typeface="Arial"/>
              <a:buChar char="●"/>
              <a:tabLst>
                <a:tab pos="363855" algn="l"/>
                <a:tab pos="364490" algn="l"/>
              </a:tabLst>
            </a:pPr>
            <a:r>
              <a:rPr sz="1600" spc="-5" dirty="0">
                <a:solidFill>
                  <a:srgbClr val="FFFFFF"/>
                </a:solidFill>
                <a:latin typeface="Constantia"/>
                <a:cs typeface="Constantia"/>
              </a:rPr>
              <a:t>Camera</a:t>
            </a:r>
            <a:r>
              <a:rPr sz="1600" spc="-55" dirty="0">
                <a:solidFill>
                  <a:srgbClr val="FFFFFF"/>
                </a:solidFill>
                <a:latin typeface="Constantia"/>
                <a:cs typeface="Constantia"/>
              </a:rPr>
              <a:t> </a:t>
            </a:r>
            <a:r>
              <a:rPr sz="1600" spc="-5" dirty="0">
                <a:solidFill>
                  <a:srgbClr val="FFFFFF"/>
                </a:solidFill>
                <a:latin typeface="Constantia"/>
                <a:cs typeface="Constantia"/>
              </a:rPr>
              <a:t>system</a:t>
            </a:r>
            <a:endParaRPr sz="1600">
              <a:latin typeface="Constantia"/>
              <a:cs typeface="Constantia"/>
            </a:endParaRPr>
          </a:p>
          <a:p>
            <a:pPr marL="821055">
              <a:lnSpc>
                <a:spcPct val="100000"/>
              </a:lnSpc>
              <a:spcBef>
                <a:spcPts val="30"/>
              </a:spcBef>
            </a:pPr>
            <a:r>
              <a:rPr sz="1600" spc="-5" dirty="0">
                <a:solidFill>
                  <a:srgbClr val="FFFFFF"/>
                </a:solidFill>
                <a:latin typeface="Constantia"/>
                <a:cs typeface="Constantia"/>
              </a:rPr>
              <a:t>Implement the basic FPV</a:t>
            </a:r>
            <a:r>
              <a:rPr sz="1600" spc="5" dirty="0">
                <a:solidFill>
                  <a:srgbClr val="FFFFFF"/>
                </a:solidFill>
                <a:latin typeface="Constantia"/>
                <a:cs typeface="Constantia"/>
              </a:rPr>
              <a:t> </a:t>
            </a:r>
            <a:r>
              <a:rPr sz="1600" spc="-5" dirty="0">
                <a:solidFill>
                  <a:srgbClr val="FFFFFF"/>
                </a:solidFill>
                <a:latin typeface="Constantia"/>
                <a:cs typeface="Constantia"/>
              </a:rPr>
              <a:t>camera</a:t>
            </a:r>
            <a:endParaRPr sz="1600">
              <a:latin typeface="Constantia"/>
              <a:cs typeface="Constantia"/>
            </a:endParaRPr>
          </a:p>
          <a:p>
            <a:pPr marL="821055">
              <a:lnSpc>
                <a:spcPct val="100000"/>
              </a:lnSpc>
              <a:spcBef>
                <a:spcPts val="30"/>
              </a:spcBef>
            </a:pPr>
            <a:r>
              <a:rPr sz="1600" spc="-5" dirty="0">
                <a:solidFill>
                  <a:srgbClr val="FFFFFF"/>
                </a:solidFill>
                <a:latin typeface="Constantia"/>
                <a:cs typeface="Constantia"/>
              </a:rPr>
              <a:t>Add Ultrasonic distance measurement</a:t>
            </a:r>
            <a:r>
              <a:rPr sz="1600" spc="50" dirty="0">
                <a:solidFill>
                  <a:srgbClr val="FFFFFF"/>
                </a:solidFill>
                <a:latin typeface="Constantia"/>
                <a:cs typeface="Constantia"/>
              </a:rPr>
              <a:t> </a:t>
            </a:r>
            <a:r>
              <a:rPr sz="1600" spc="-5" dirty="0">
                <a:solidFill>
                  <a:srgbClr val="FFFFFF"/>
                </a:solidFill>
                <a:latin typeface="Constantia"/>
                <a:cs typeface="Constantia"/>
              </a:rPr>
              <a:t>tool</a:t>
            </a:r>
            <a:endParaRPr sz="1600">
              <a:latin typeface="Constantia"/>
              <a:cs typeface="Constantia"/>
            </a:endParaRPr>
          </a:p>
        </p:txBody>
      </p:sp>
      <p:sp>
        <p:nvSpPr>
          <p:cNvPr id="4" name="object 4"/>
          <p:cNvSpPr/>
          <p:nvPr/>
        </p:nvSpPr>
        <p:spPr>
          <a:xfrm>
            <a:off x="957873" y="1395197"/>
            <a:ext cx="431171" cy="43117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13074" y="1395197"/>
            <a:ext cx="1700666" cy="43117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57885" y="2386420"/>
            <a:ext cx="694923" cy="69492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04010" y="3495292"/>
            <a:ext cx="802648" cy="80264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69974" y="1595021"/>
            <a:ext cx="635" cy="2289175"/>
          </a:xfrm>
          <a:custGeom>
            <a:avLst/>
            <a:gdLst/>
            <a:ahLst/>
            <a:cxnLst/>
            <a:rect l="l" t="t" r="r" b="b"/>
            <a:pathLst>
              <a:path w="634" h="2289175">
                <a:moveTo>
                  <a:pt x="0" y="0"/>
                </a:moveTo>
                <a:lnTo>
                  <a:pt x="0" y="1144497"/>
                </a:lnTo>
                <a:lnTo>
                  <a:pt x="599" y="1144497"/>
                </a:lnTo>
                <a:lnTo>
                  <a:pt x="599" y="2288995"/>
                </a:lnTo>
              </a:path>
            </a:pathLst>
          </a:custGeom>
          <a:ln w="28574">
            <a:solidFill>
              <a:srgbClr val="B6B6B6"/>
            </a:solidFill>
          </a:ln>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0559" y="2277229"/>
            <a:ext cx="1811655" cy="559435"/>
          </a:xfrm>
          <a:prstGeom prst="rect">
            <a:avLst/>
          </a:prstGeom>
        </p:spPr>
        <p:txBody>
          <a:bodyPr vert="horz" wrap="square" lIns="0" tIns="0" rIns="0" bIns="0" rtlCol="0">
            <a:spAutoFit/>
          </a:bodyPr>
          <a:lstStyle/>
          <a:p>
            <a:pPr marL="12700">
              <a:lnSpc>
                <a:spcPct val="100000"/>
              </a:lnSpc>
            </a:pPr>
            <a:r>
              <a:rPr sz="3600" spc="-80" dirty="0"/>
              <a:t>Questions</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65" dirty="0"/>
              <a:t>Meet </a:t>
            </a:r>
            <a:r>
              <a:rPr spc="-140" dirty="0"/>
              <a:t>The</a:t>
            </a:r>
            <a:r>
              <a:rPr spc="-45" dirty="0"/>
              <a:t> </a:t>
            </a:r>
            <a:r>
              <a:rPr spc="-130" dirty="0"/>
              <a:t>Team</a:t>
            </a:r>
          </a:p>
        </p:txBody>
      </p:sp>
      <p:sp>
        <p:nvSpPr>
          <p:cNvPr id="3" name="object 3"/>
          <p:cNvSpPr txBox="1"/>
          <p:nvPr/>
        </p:nvSpPr>
        <p:spPr>
          <a:xfrm>
            <a:off x="6165012" y="1851738"/>
            <a:ext cx="2198370" cy="1943100"/>
          </a:xfrm>
          <a:prstGeom prst="rect">
            <a:avLst/>
          </a:prstGeom>
        </p:spPr>
        <p:txBody>
          <a:bodyPr vert="horz" wrap="square" lIns="0" tIns="0" rIns="0" bIns="0" rtlCol="0">
            <a:spAutoFit/>
          </a:bodyPr>
          <a:lstStyle/>
          <a:p>
            <a:pPr marL="635" algn="ctr">
              <a:lnSpc>
                <a:spcPct val="100000"/>
              </a:lnSpc>
            </a:pPr>
            <a:r>
              <a:rPr sz="1000" spc="-5" dirty="0">
                <a:solidFill>
                  <a:srgbClr val="FFFFFF"/>
                </a:solidFill>
                <a:latin typeface="Constantia"/>
                <a:cs typeface="Constantia"/>
              </a:rPr>
              <a:t>Nick Robbins - Project</a:t>
            </a:r>
            <a:r>
              <a:rPr sz="1000" dirty="0">
                <a:solidFill>
                  <a:srgbClr val="FFFFFF"/>
                </a:solidFill>
                <a:latin typeface="Constantia"/>
                <a:cs typeface="Constantia"/>
              </a:rPr>
              <a:t> </a:t>
            </a:r>
            <a:r>
              <a:rPr sz="1000" spc="-5" dirty="0">
                <a:solidFill>
                  <a:srgbClr val="FFFFFF"/>
                </a:solidFill>
                <a:latin typeface="Constantia"/>
                <a:cs typeface="Constantia"/>
              </a:rPr>
              <a:t>Lead</a:t>
            </a:r>
            <a:endParaRPr sz="1000">
              <a:latin typeface="Constantia"/>
              <a:cs typeface="Constantia"/>
            </a:endParaRPr>
          </a:p>
          <a:p>
            <a:pPr marL="12065" marR="5080" algn="ctr">
              <a:lnSpc>
                <a:spcPct val="193700"/>
              </a:lnSpc>
            </a:pPr>
            <a:r>
              <a:rPr sz="1000" spc="-5" dirty="0">
                <a:solidFill>
                  <a:srgbClr val="FFFFFF"/>
                </a:solidFill>
                <a:latin typeface="Constantia"/>
                <a:cs typeface="Constantia"/>
              </a:rPr>
              <a:t>Cole Beaulieu - Communications Lead  Jacob Frazier-Flores - Web Design Lead  Grant Manley </a:t>
            </a:r>
            <a:r>
              <a:rPr sz="1000" dirty="0">
                <a:solidFill>
                  <a:srgbClr val="FFFFFF"/>
                </a:solidFill>
                <a:latin typeface="Constantia"/>
                <a:cs typeface="Constantia"/>
              </a:rPr>
              <a:t>– </a:t>
            </a:r>
            <a:r>
              <a:rPr sz="1000" spc="-5" dirty="0">
                <a:solidFill>
                  <a:srgbClr val="FFFFFF"/>
                </a:solidFill>
                <a:latin typeface="Constantia"/>
                <a:cs typeface="Constantia"/>
              </a:rPr>
              <a:t>Co-Webmaster</a:t>
            </a:r>
            <a:endParaRPr sz="1000">
              <a:latin typeface="Constantia"/>
              <a:cs typeface="Constantia"/>
            </a:endParaRPr>
          </a:p>
          <a:p>
            <a:pPr marL="215900" marR="208279" algn="ctr">
              <a:lnSpc>
                <a:spcPct val="193700"/>
              </a:lnSpc>
            </a:pPr>
            <a:r>
              <a:rPr sz="1000" dirty="0">
                <a:solidFill>
                  <a:srgbClr val="FFFFFF"/>
                </a:solidFill>
                <a:latin typeface="Constantia"/>
                <a:cs typeface="Constantia"/>
              </a:rPr>
              <a:t>Ben </a:t>
            </a:r>
            <a:r>
              <a:rPr sz="1000" spc="-5" dirty="0">
                <a:solidFill>
                  <a:srgbClr val="FFFFFF"/>
                </a:solidFill>
                <a:latin typeface="Constantia"/>
                <a:cs typeface="Constantia"/>
              </a:rPr>
              <a:t>Nelson </a:t>
            </a:r>
            <a:r>
              <a:rPr sz="1000" dirty="0">
                <a:solidFill>
                  <a:srgbClr val="FFFFFF"/>
                </a:solidFill>
                <a:latin typeface="Constantia"/>
                <a:cs typeface="Constantia"/>
              </a:rPr>
              <a:t>– </a:t>
            </a:r>
            <a:r>
              <a:rPr sz="1000" spc="-5" dirty="0">
                <a:solidFill>
                  <a:srgbClr val="FFFFFF"/>
                </a:solidFill>
                <a:latin typeface="Constantia"/>
                <a:cs typeface="Constantia"/>
              </a:rPr>
              <a:t>Concept Leader  Tianxiang Shen- Co-Idea Leader  Chengrui Yang- Co-Idea</a:t>
            </a:r>
            <a:r>
              <a:rPr sz="1000" spc="10" dirty="0">
                <a:solidFill>
                  <a:srgbClr val="FFFFFF"/>
                </a:solidFill>
                <a:latin typeface="Constantia"/>
                <a:cs typeface="Constantia"/>
              </a:rPr>
              <a:t> </a:t>
            </a:r>
            <a:r>
              <a:rPr sz="1000" spc="-5" dirty="0">
                <a:solidFill>
                  <a:srgbClr val="FFFFFF"/>
                </a:solidFill>
                <a:latin typeface="Constantia"/>
                <a:cs typeface="Constantia"/>
              </a:rPr>
              <a:t>Leader</a:t>
            </a:r>
            <a:endParaRPr sz="1000">
              <a:latin typeface="Constantia"/>
              <a:cs typeface="Constantia"/>
            </a:endParaRPr>
          </a:p>
        </p:txBody>
      </p:sp>
      <p:sp>
        <p:nvSpPr>
          <p:cNvPr id="4" name="object 4"/>
          <p:cNvSpPr/>
          <p:nvPr/>
        </p:nvSpPr>
        <p:spPr>
          <a:xfrm>
            <a:off x="311699" y="1399622"/>
            <a:ext cx="5281214" cy="297071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0" dirty="0"/>
              <a:t>Problem</a:t>
            </a:r>
            <a:r>
              <a:rPr spc="-105" dirty="0"/>
              <a:t> </a:t>
            </a:r>
            <a:r>
              <a:rPr spc="-40" dirty="0"/>
              <a:t>Statement</a:t>
            </a:r>
          </a:p>
        </p:txBody>
      </p:sp>
      <p:sp>
        <p:nvSpPr>
          <p:cNvPr id="3" name="object 3"/>
          <p:cNvSpPr txBox="1"/>
          <p:nvPr/>
        </p:nvSpPr>
        <p:spPr>
          <a:xfrm>
            <a:off x="384724" y="1189004"/>
            <a:ext cx="8323580" cy="2091055"/>
          </a:xfrm>
          <a:prstGeom prst="rect">
            <a:avLst/>
          </a:prstGeom>
        </p:spPr>
        <p:txBody>
          <a:bodyPr vert="horz" wrap="square" lIns="0" tIns="0" rIns="0" bIns="0" rtlCol="0">
            <a:spAutoFit/>
          </a:bodyPr>
          <a:lstStyle/>
          <a:p>
            <a:pPr marL="12700" marR="5080">
              <a:lnSpc>
                <a:spcPct val="114599"/>
              </a:lnSpc>
            </a:pPr>
            <a:r>
              <a:rPr sz="1800" spc="-5" dirty="0">
                <a:solidFill>
                  <a:srgbClr val="FFFFFF"/>
                </a:solidFill>
                <a:latin typeface="Constantia"/>
                <a:cs typeface="Constantia"/>
              </a:rPr>
              <a:t>As it stands currently, the Crazyflie open source platform enables the user to fly one  or two small crazyflies with an included radio. We wish to expand this design to  include the following</a:t>
            </a:r>
            <a:r>
              <a:rPr sz="1800" dirty="0">
                <a:solidFill>
                  <a:srgbClr val="FFFFFF"/>
                </a:solidFill>
                <a:latin typeface="Constantia"/>
                <a:cs typeface="Constantia"/>
              </a:rPr>
              <a:t> </a:t>
            </a:r>
            <a:r>
              <a:rPr sz="1800" spc="-5" dirty="0">
                <a:solidFill>
                  <a:srgbClr val="FFFFFF"/>
                </a:solidFill>
                <a:latin typeface="Constantia"/>
                <a:cs typeface="Constantia"/>
              </a:rPr>
              <a:t>items:</a:t>
            </a:r>
            <a:endParaRPr sz="1800">
              <a:latin typeface="Constantia"/>
              <a:cs typeface="Constantia"/>
            </a:endParaRPr>
          </a:p>
          <a:p>
            <a:pPr>
              <a:lnSpc>
                <a:spcPct val="100000"/>
              </a:lnSpc>
              <a:spcBef>
                <a:spcPts val="50"/>
              </a:spcBef>
            </a:pPr>
            <a:endParaRPr sz="1600">
              <a:latin typeface="Times New Roman"/>
              <a:cs typeface="Times New Roman"/>
            </a:endParaRPr>
          </a:p>
          <a:p>
            <a:pPr marL="469900" indent="-367030">
              <a:lnSpc>
                <a:spcPct val="100000"/>
              </a:lnSpc>
              <a:buFont typeface="Arial"/>
              <a:buChar char="●"/>
              <a:tabLst>
                <a:tab pos="469265" algn="l"/>
                <a:tab pos="469900" algn="l"/>
              </a:tabLst>
            </a:pPr>
            <a:r>
              <a:rPr sz="1800" spc="-5" dirty="0">
                <a:solidFill>
                  <a:srgbClr val="FFFFFF"/>
                </a:solidFill>
                <a:latin typeface="Constantia"/>
                <a:cs typeface="Constantia"/>
              </a:rPr>
              <a:t>Improve communication system to support multiple</a:t>
            </a:r>
            <a:r>
              <a:rPr sz="1800" spc="120" dirty="0">
                <a:solidFill>
                  <a:srgbClr val="FFFFFF"/>
                </a:solidFill>
                <a:latin typeface="Constantia"/>
                <a:cs typeface="Constantia"/>
              </a:rPr>
              <a:t> </a:t>
            </a:r>
            <a:r>
              <a:rPr sz="1800" spc="-5" dirty="0">
                <a:solidFill>
                  <a:srgbClr val="FFFFFF"/>
                </a:solidFill>
                <a:latin typeface="Constantia"/>
                <a:cs typeface="Constantia"/>
              </a:rPr>
              <a:t>crazyflies</a:t>
            </a:r>
            <a:endParaRPr sz="1800">
              <a:latin typeface="Constantia"/>
              <a:cs typeface="Constantia"/>
            </a:endParaRPr>
          </a:p>
          <a:p>
            <a:pPr marL="469900" indent="-367030">
              <a:lnSpc>
                <a:spcPct val="100000"/>
              </a:lnSpc>
              <a:spcBef>
                <a:spcPts val="240"/>
              </a:spcBef>
              <a:buFont typeface="Arial"/>
              <a:buChar char="●"/>
              <a:tabLst>
                <a:tab pos="469265" algn="l"/>
                <a:tab pos="469900" algn="l"/>
              </a:tabLst>
            </a:pPr>
            <a:r>
              <a:rPr sz="1800" spc="-5" dirty="0">
                <a:solidFill>
                  <a:srgbClr val="FFFFFF"/>
                </a:solidFill>
                <a:latin typeface="Constantia"/>
                <a:cs typeface="Constantia"/>
              </a:rPr>
              <a:t>Peer-to-peer Crazyflie</a:t>
            </a:r>
            <a:r>
              <a:rPr sz="1800" spc="40" dirty="0">
                <a:solidFill>
                  <a:srgbClr val="FFFFFF"/>
                </a:solidFill>
                <a:latin typeface="Constantia"/>
                <a:cs typeface="Constantia"/>
              </a:rPr>
              <a:t> </a:t>
            </a:r>
            <a:r>
              <a:rPr sz="1800" spc="-5" dirty="0">
                <a:solidFill>
                  <a:srgbClr val="FFFFFF"/>
                </a:solidFill>
                <a:latin typeface="Constantia"/>
                <a:cs typeface="Constantia"/>
              </a:rPr>
              <a:t>communication</a:t>
            </a:r>
            <a:endParaRPr sz="1800">
              <a:latin typeface="Constantia"/>
              <a:cs typeface="Constantia"/>
            </a:endParaRPr>
          </a:p>
          <a:p>
            <a:pPr marL="469900" indent="-367030">
              <a:lnSpc>
                <a:spcPct val="100000"/>
              </a:lnSpc>
              <a:spcBef>
                <a:spcPts val="240"/>
              </a:spcBef>
              <a:buFont typeface="Arial"/>
              <a:buChar char="●"/>
              <a:tabLst>
                <a:tab pos="469265" algn="l"/>
                <a:tab pos="469900" algn="l"/>
              </a:tabLst>
            </a:pPr>
            <a:r>
              <a:rPr sz="1800" spc="-5" dirty="0">
                <a:solidFill>
                  <a:srgbClr val="FFFFFF"/>
                </a:solidFill>
                <a:latin typeface="Constantia"/>
                <a:cs typeface="Constantia"/>
              </a:rPr>
              <a:t>Build a big-quad to handle larger</a:t>
            </a:r>
            <a:r>
              <a:rPr sz="1800" spc="40" dirty="0">
                <a:solidFill>
                  <a:srgbClr val="FFFFFF"/>
                </a:solidFill>
                <a:latin typeface="Constantia"/>
                <a:cs typeface="Constantia"/>
              </a:rPr>
              <a:t> </a:t>
            </a:r>
            <a:r>
              <a:rPr sz="1800" spc="-5" dirty="0">
                <a:solidFill>
                  <a:srgbClr val="FFFFFF"/>
                </a:solidFill>
                <a:latin typeface="Constantia"/>
                <a:cs typeface="Constantia"/>
              </a:rPr>
              <a:t>payloads</a:t>
            </a:r>
            <a:endParaRPr sz="1800">
              <a:latin typeface="Constantia"/>
              <a:cs typeface="Constant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0" dirty="0"/>
              <a:t>Project</a:t>
            </a:r>
            <a:r>
              <a:rPr spc="-145" dirty="0"/>
              <a:t> </a:t>
            </a:r>
            <a:r>
              <a:rPr spc="-50" dirty="0"/>
              <a:t>Goals</a:t>
            </a:r>
          </a:p>
        </p:txBody>
      </p:sp>
      <p:sp>
        <p:nvSpPr>
          <p:cNvPr id="3" name="object 3"/>
          <p:cNvSpPr txBox="1"/>
          <p:nvPr/>
        </p:nvSpPr>
        <p:spPr>
          <a:xfrm>
            <a:off x="475248" y="1229055"/>
            <a:ext cx="6069330" cy="927100"/>
          </a:xfrm>
          <a:prstGeom prst="rect">
            <a:avLst/>
          </a:prstGeom>
        </p:spPr>
        <p:txBody>
          <a:bodyPr vert="horz" wrap="square" lIns="0" tIns="0" rIns="0" bIns="0" rtlCol="0">
            <a:spAutoFit/>
          </a:bodyPr>
          <a:lstStyle/>
          <a:p>
            <a:pPr marL="379095" indent="-366395">
              <a:lnSpc>
                <a:spcPct val="100000"/>
              </a:lnSpc>
              <a:buFont typeface="Arial"/>
              <a:buChar char="●"/>
              <a:tabLst>
                <a:tab pos="379095" algn="l"/>
                <a:tab pos="379730" algn="l"/>
              </a:tabLst>
            </a:pPr>
            <a:r>
              <a:rPr sz="1800" spc="-5" dirty="0">
                <a:solidFill>
                  <a:srgbClr val="FFFFFF"/>
                </a:solidFill>
                <a:latin typeface="Constantia"/>
                <a:cs typeface="Constantia"/>
              </a:rPr>
              <a:t>Extending the CrazyFlie electronics to larger</a:t>
            </a:r>
            <a:r>
              <a:rPr sz="1800" spc="114" dirty="0">
                <a:solidFill>
                  <a:srgbClr val="FFFFFF"/>
                </a:solidFill>
                <a:latin typeface="Constantia"/>
                <a:cs typeface="Constantia"/>
              </a:rPr>
              <a:t> </a:t>
            </a:r>
            <a:r>
              <a:rPr sz="1800" spc="-5" dirty="0">
                <a:solidFill>
                  <a:srgbClr val="FFFFFF"/>
                </a:solidFill>
                <a:latin typeface="Constantia"/>
                <a:cs typeface="Constantia"/>
              </a:rPr>
              <a:t>quadcopters</a:t>
            </a:r>
            <a:endParaRPr sz="1800">
              <a:latin typeface="Constantia"/>
              <a:cs typeface="Constantia"/>
            </a:endParaRPr>
          </a:p>
          <a:p>
            <a:pPr marL="379095" indent="-366395">
              <a:lnSpc>
                <a:spcPct val="100000"/>
              </a:lnSpc>
              <a:spcBef>
                <a:spcPts val="315"/>
              </a:spcBef>
              <a:buFont typeface="Arial"/>
              <a:buChar char="●"/>
              <a:tabLst>
                <a:tab pos="379095" algn="l"/>
                <a:tab pos="379730" algn="l"/>
              </a:tabLst>
            </a:pPr>
            <a:r>
              <a:rPr sz="1800" spc="-5" dirty="0">
                <a:solidFill>
                  <a:srgbClr val="FFFFFF"/>
                </a:solidFill>
                <a:latin typeface="Constantia"/>
                <a:cs typeface="Constantia"/>
              </a:rPr>
              <a:t>Implement Wifi</a:t>
            </a:r>
            <a:r>
              <a:rPr sz="1800" spc="10" dirty="0">
                <a:solidFill>
                  <a:srgbClr val="FFFFFF"/>
                </a:solidFill>
                <a:latin typeface="Constantia"/>
                <a:cs typeface="Constantia"/>
              </a:rPr>
              <a:t> </a:t>
            </a:r>
            <a:r>
              <a:rPr sz="1800" spc="-5" dirty="0">
                <a:solidFill>
                  <a:srgbClr val="FFFFFF"/>
                </a:solidFill>
                <a:latin typeface="Constantia"/>
                <a:cs typeface="Constantia"/>
              </a:rPr>
              <a:t>Communication</a:t>
            </a:r>
            <a:endParaRPr sz="1800">
              <a:latin typeface="Constantia"/>
              <a:cs typeface="Constantia"/>
            </a:endParaRPr>
          </a:p>
          <a:p>
            <a:pPr marL="379095" indent="-366395">
              <a:lnSpc>
                <a:spcPct val="100000"/>
              </a:lnSpc>
              <a:spcBef>
                <a:spcPts val="315"/>
              </a:spcBef>
              <a:buFont typeface="Arial"/>
              <a:buChar char="●"/>
              <a:tabLst>
                <a:tab pos="379095" algn="l"/>
                <a:tab pos="379730" algn="l"/>
              </a:tabLst>
            </a:pPr>
            <a:r>
              <a:rPr sz="1800" spc="-5" dirty="0">
                <a:solidFill>
                  <a:srgbClr val="FFFFFF"/>
                </a:solidFill>
                <a:latin typeface="Constantia"/>
                <a:cs typeface="Constantia"/>
              </a:rPr>
              <a:t>Develop Communications Network Between</a:t>
            </a:r>
            <a:r>
              <a:rPr sz="1800" spc="85" dirty="0">
                <a:solidFill>
                  <a:srgbClr val="FFFFFF"/>
                </a:solidFill>
                <a:latin typeface="Constantia"/>
                <a:cs typeface="Constantia"/>
              </a:rPr>
              <a:t> </a:t>
            </a:r>
            <a:r>
              <a:rPr sz="1800" spc="-5" dirty="0">
                <a:solidFill>
                  <a:srgbClr val="FFFFFF"/>
                </a:solidFill>
                <a:latin typeface="Constantia"/>
                <a:cs typeface="Constantia"/>
              </a:rPr>
              <a:t>CrazyFlies</a:t>
            </a:r>
            <a:endParaRPr sz="1800">
              <a:latin typeface="Constantia"/>
              <a:cs typeface="Constantia"/>
            </a:endParaRPr>
          </a:p>
        </p:txBody>
      </p:sp>
      <p:sp>
        <p:nvSpPr>
          <p:cNvPr id="4" name="object 4"/>
          <p:cNvSpPr/>
          <p:nvPr/>
        </p:nvSpPr>
        <p:spPr>
          <a:xfrm>
            <a:off x="851298" y="2258820"/>
            <a:ext cx="2212920" cy="23915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48538" y="2628094"/>
            <a:ext cx="2498619" cy="17741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 dirty="0"/>
              <a:t>System</a:t>
            </a:r>
            <a:r>
              <a:rPr spc="-140" dirty="0"/>
              <a:t> </a:t>
            </a:r>
            <a:r>
              <a:rPr dirty="0"/>
              <a:t>Specifications</a:t>
            </a:r>
          </a:p>
        </p:txBody>
      </p:sp>
      <p:sp>
        <p:nvSpPr>
          <p:cNvPr id="3" name="object 3"/>
          <p:cNvSpPr txBox="1"/>
          <p:nvPr/>
        </p:nvSpPr>
        <p:spPr>
          <a:xfrm>
            <a:off x="475248" y="1229055"/>
            <a:ext cx="4130040" cy="2746375"/>
          </a:xfrm>
          <a:prstGeom prst="rect">
            <a:avLst/>
          </a:prstGeom>
        </p:spPr>
        <p:txBody>
          <a:bodyPr vert="horz" wrap="square" lIns="0" tIns="0" rIns="0" bIns="0" rtlCol="0">
            <a:spAutoFit/>
          </a:bodyPr>
          <a:lstStyle/>
          <a:p>
            <a:pPr marL="379095" indent="-366395">
              <a:lnSpc>
                <a:spcPct val="100000"/>
              </a:lnSpc>
              <a:buFont typeface="Arial"/>
              <a:buChar char="●"/>
              <a:tabLst>
                <a:tab pos="401320" algn="l"/>
                <a:tab pos="401955" algn="l"/>
              </a:tabLst>
            </a:pPr>
            <a:r>
              <a:rPr sz="1800" spc="-5" dirty="0">
                <a:solidFill>
                  <a:srgbClr val="FFFFFF"/>
                </a:solidFill>
                <a:latin typeface="Constantia"/>
                <a:cs typeface="Constantia"/>
              </a:rPr>
              <a:t>Design an intermediate</a:t>
            </a:r>
            <a:r>
              <a:rPr sz="1800" dirty="0">
                <a:solidFill>
                  <a:srgbClr val="FFFFFF"/>
                </a:solidFill>
                <a:latin typeface="Constantia"/>
                <a:cs typeface="Constantia"/>
              </a:rPr>
              <a:t> </a:t>
            </a:r>
            <a:r>
              <a:rPr sz="1800" spc="-5" dirty="0">
                <a:solidFill>
                  <a:srgbClr val="FFFFFF"/>
                </a:solidFill>
                <a:latin typeface="Constantia"/>
                <a:cs typeface="Constantia"/>
              </a:rPr>
              <a:t>quad</a:t>
            </a:r>
            <a:endParaRPr sz="1800">
              <a:latin typeface="Constantia"/>
              <a:cs typeface="Constantia"/>
            </a:endParaRPr>
          </a:p>
          <a:p>
            <a:pPr marL="379095" marR="5080" indent="-366395">
              <a:lnSpc>
                <a:spcPct val="111100"/>
              </a:lnSpc>
              <a:spcBef>
                <a:spcPts val="75"/>
              </a:spcBef>
              <a:buFont typeface="Arial"/>
              <a:buChar char="●"/>
              <a:tabLst>
                <a:tab pos="379095" algn="l"/>
                <a:tab pos="379730" algn="l"/>
              </a:tabLst>
            </a:pPr>
            <a:r>
              <a:rPr sz="1800" spc="-5" dirty="0">
                <a:solidFill>
                  <a:srgbClr val="FFFFFF"/>
                </a:solidFill>
                <a:latin typeface="Constantia"/>
                <a:cs typeface="Constantia"/>
              </a:rPr>
              <a:t>Redesign the communication systems  using a</a:t>
            </a:r>
            <a:r>
              <a:rPr sz="1800" spc="-35" dirty="0">
                <a:solidFill>
                  <a:srgbClr val="FFFFFF"/>
                </a:solidFill>
                <a:latin typeface="Constantia"/>
                <a:cs typeface="Constantia"/>
              </a:rPr>
              <a:t> </a:t>
            </a:r>
            <a:r>
              <a:rPr sz="1800" spc="-5" dirty="0">
                <a:solidFill>
                  <a:srgbClr val="FFFFFF"/>
                </a:solidFill>
                <a:latin typeface="Constantia"/>
                <a:cs typeface="Constantia"/>
              </a:rPr>
              <a:t>Wifi-module</a:t>
            </a:r>
            <a:endParaRPr sz="1800">
              <a:latin typeface="Constantia"/>
              <a:cs typeface="Constantia"/>
            </a:endParaRPr>
          </a:p>
          <a:p>
            <a:pPr marL="379095" marR="742950" indent="-366395">
              <a:lnSpc>
                <a:spcPct val="111100"/>
              </a:lnSpc>
              <a:buFont typeface="Arial"/>
              <a:buChar char="●"/>
              <a:tabLst>
                <a:tab pos="379095" algn="l"/>
                <a:tab pos="379730" algn="l"/>
              </a:tabLst>
            </a:pPr>
            <a:r>
              <a:rPr sz="1800" spc="-5" dirty="0">
                <a:solidFill>
                  <a:srgbClr val="FFFFFF"/>
                </a:solidFill>
                <a:latin typeface="Constantia"/>
                <a:cs typeface="Constantia"/>
              </a:rPr>
              <a:t>Edit firmware so quad to quad  communication can</a:t>
            </a:r>
            <a:r>
              <a:rPr sz="1800" spc="-15" dirty="0">
                <a:solidFill>
                  <a:srgbClr val="FFFFFF"/>
                </a:solidFill>
                <a:latin typeface="Constantia"/>
                <a:cs typeface="Constantia"/>
              </a:rPr>
              <a:t> </a:t>
            </a:r>
            <a:r>
              <a:rPr sz="1800" spc="-5" dirty="0">
                <a:solidFill>
                  <a:srgbClr val="FFFFFF"/>
                </a:solidFill>
                <a:latin typeface="Constantia"/>
                <a:cs typeface="Constantia"/>
              </a:rPr>
              <a:t>occur</a:t>
            </a:r>
            <a:endParaRPr sz="1800">
              <a:latin typeface="Constantia"/>
              <a:cs typeface="Constantia"/>
            </a:endParaRPr>
          </a:p>
          <a:p>
            <a:pPr marL="379095" marR="180975" indent="-366395">
              <a:lnSpc>
                <a:spcPct val="111100"/>
              </a:lnSpc>
              <a:buFont typeface="Arial"/>
              <a:buChar char="●"/>
              <a:tabLst>
                <a:tab pos="379095" algn="l"/>
                <a:tab pos="379730" algn="l"/>
              </a:tabLst>
            </a:pPr>
            <a:r>
              <a:rPr sz="1800" spc="-5" dirty="0">
                <a:solidFill>
                  <a:srgbClr val="FFFFFF"/>
                </a:solidFill>
                <a:latin typeface="Constantia"/>
                <a:cs typeface="Constantia"/>
              </a:rPr>
              <a:t>Use the camera systems provided to  help log data with the tracking  systems for giving 3D spacing  requirements</a:t>
            </a:r>
            <a:endParaRPr sz="1800">
              <a:latin typeface="Constantia"/>
              <a:cs typeface="Constantia"/>
            </a:endParaRPr>
          </a:p>
        </p:txBody>
      </p:sp>
      <p:sp>
        <p:nvSpPr>
          <p:cNvPr id="4" name="object 4"/>
          <p:cNvSpPr/>
          <p:nvPr/>
        </p:nvSpPr>
        <p:spPr>
          <a:xfrm>
            <a:off x="5329539" y="1146122"/>
            <a:ext cx="3065818" cy="30484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72000" cy="5143500"/>
          </a:xfrm>
          <a:custGeom>
            <a:avLst/>
            <a:gdLst/>
            <a:ahLst/>
            <a:cxnLst/>
            <a:rect l="l" t="t" r="r" b="b"/>
            <a:pathLst>
              <a:path w="4572000" h="5143500">
                <a:moveTo>
                  <a:pt x="0" y="0"/>
                </a:moveTo>
                <a:lnTo>
                  <a:pt x="4571990" y="0"/>
                </a:lnTo>
                <a:lnTo>
                  <a:pt x="4571990" y="5143489"/>
                </a:lnTo>
                <a:lnTo>
                  <a:pt x="0" y="5143489"/>
                </a:lnTo>
                <a:lnTo>
                  <a:pt x="0" y="0"/>
                </a:lnTo>
                <a:close/>
              </a:path>
            </a:pathLst>
          </a:custGeom>
          <a:solidFill>
            <a:srgbClr val="36464F"/>
          </a:solidFill>
        </p:spPr>
        <p:txBody>
          <a:bodyPr wrap="square" lIns="0" tIns="0" rIns="0" bIns="0" rtlCol="0"/>
          <a:lstStyle/>
          <a:p>
            <a:endParaRPr/>
          </a:p>
        </p:txBody>
      </p:sp>
      <p:sp>
        <p:nvSpPr>
          <p:cNvPr id="3" name="object 3"/>
          <p:cNvSpPr/>
          <p:nvPr/>
        </p:nvSpPr>
        <p:spPr>
          <a:xfrm>
            <a:off x="4584895" y="83935"/>
            <a:ext cx="4572000" cy="5143500"/>
          </a:xfrm>
          <a:custGeom>
            <a:avLst/>
            <a:gdLst/>
            <a:ahLst/>
            <a:cxnLst/>
            <a:rect l="l" t="t" r="r" b="b"/>
            <a:pathLst>
              <a:path w="4572000" h="5143500">
                <a:moveTo>
                  <a:pt x="0" y="0"/>
                </a:moveTo>
                <a:lnTo>
                  <a:pt x="4571990" y="0"/>
                </a:lnTo>
                <a:lnTo>
                  <a:pt x="4571990" y="5143489"/>
                </a:lnTo>
                <a:lnTo>
                  <a:pt x="0" y="5143489"/>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5497563" y="4495490"/>
            <a:ext cx="635" cy="0"/>
          </a:xfrm>
          <a:custGeom>
            <a:avLst/>
            <a:gdLst/>
            <a:ahLst/>
            <a:cxnLst/>
            <a:rect l="l" t="t" r="r" b="b"/>
            <a:pathLst>
              <a:path w="635">
                <a:moveTo>
                  <a:pt x="0" y="0"/>
                </a:moveTo>
                <a:lnTo>
                  <a:pt x="399" y="0"/>
                </a:lnTo>
              </a:path>
            </a:pathLst>
          </a:custGeom>
          <a:ln w="19049">
            <a:solidFill>
              <a:srgbClr val="36464F"/>
            </a:solidFill>
          </a:ln>
        </p:spPr>
        <p:txBody>
          <a:bodyPr wrap="square" lIns="0" tIns="0" rIns="0" bIns="0" rtlCol="0"/>
          <a:lstStyle/>
          <a:p>
            <a:endParaRPr/>
          </a:p>
        </p:txBody>
      </p:sp>
      <p:sp>
        <p:nvSpPr>
          <p:cNvPr id="5" name="object 5"/>
          <p:cNvSpPr txBox="1">
            <a:spLocks noGrp="1"/>
          </p:cNvSpPr>
          <p:nvPr>
            <p:ph type="title"/>
          </p:nvPr>
        </p:nvSpPr>
        <p:spPr>
          <a:xfrm>
            <a:off x="819096" y="102514"/>
            <a:ext cx="2935605" cy="1276985"/>
          </a:xfrm>
          <a:prstGeom prst="rect">
            <a:avLst/>
          </a:prstGeom>
        </p:spPr>
        <p:txBody>
          <a:bodyPr vert="horz" wrap="square" lIns="0" tIns="0" rIns="0" bIns="0" rtlCol="0">
            <a:spAutoFit/>
          </a:bodyPr>
          <a:lstStyle/>
          <a:p>
            <a:pPr marL="12700" marR="5080" indent="380365">
              <a:lnSpc>
                <a:spcPts val="5030"/>
              </a:lnSpc>
            </a:pPr>
            <a:r>
              <a:rPr sz="4200" spc="-100" dirty="0"/>
              <a:t>Functional  </a:t>
            </a:r>
            <a:r>
              <a:rPr sz="4200" spc="-95" dirty="0"/>
              <a:t>Requirements</a:t>
            </a:r>
            <a:endParaRPr sz="4200"/>
          </a:p>
        </p:txBody>
      </p:sp>
      <p:sp>
        <p:nvSpPr>
          <p:cNvPr id="7" name="object 7"/>
          <p:cNvSpPr txBox="1"/>
          <p:nvPr/>
        </p:nvSpPr>
        <p:spPr>
          <a:xfrm>
            <a:off x="429048" y="1540150"/>
            <a:ext cx="3644265" cy="2484755"/>
          </a:xfrm>
          <a:prstGeom prst="rect">
            <a:avLst/>
          </a:prstGeom>
        </p:spPr>
        <p:txBody>
          <a:bodyPr vert="horz" wrap="square" lIns="0" tIns="0" rIns="0" bIns="0" rtlCol="0">
            <a:spAutoFit/>
          </a:bodyPr>
          <a:lstStyle/>
          <a:p>
            <a:pPr marL="379095" indent="-366395">
              <a:lnSpc>
                <a:spcPct val="100000"/>
              </a:lnSpc>
              <a:buFont typeface="Arial"/>
              <a:buChar char="●"/>
              <a:tabLst>
                <a:tab pos="379095" algn="l"/>
                <a:tab pos="379730" algn="l"/>
              </a:tabLst>
            </a:pPr>
            <a:r>
              <a:rPr sz="1800" spc="-60" dirty="0">
                <a:solidFill>
                  <a:srgbClr val="FFFFFF"/>
                </a:solidFill>
                <a:latin typeface="Book Antiqua"/>
                <a:cs typeface="Book Antiqua"/>
              </a:rPr>
              <a:t>Fly </a:t>
            </a:r>
            <a:r>
              <a:rPr sz="1800" spc="-5" dirty="0">
                <a:solidFill>
                  <a:srgbClr val="FFFFFF"/>
                </a:solidFill>
                <a:latin typeface="Constantia"/>
                <a:cs typeface="Constantia"/>
              </a:rPr>
              <a:t>5-10 quads at</a:t>
            </a:r>
            <a:r>
              <a:rPr sz="1800" spc="25" dirty="0">
                <a:solidFill>
                  <a:srgbClr val="FFFFFF"/>
                </a:solidFill>
                <a:latin typeface="Constantia"/>
                <a:cs typeface="Constantia"/>
              </a:rPr>
              <a:t> </a:t>
            </a:r>
            <a:r>
              <a:rPr sz="1800" spc="-5" dirty="0">
                <a:solidFill>
                  <a:srgbClr val="FFFFFF"/>
                </a:solidFill>
                <a:latin typeface="Constantia"/>
                <a:cs typeface="Constantia"/>
              </a:rPr>
              <a:t>once</a:t>
            </a:r>
            <a:endParaRPr sz="1800">
              <a:latin typeface="Constantia"/>
              <a:cs typeface="Constantia"/>
            </a:endParaRPr>
          </a:p>
          <a:p>
            <a:pPr marL="379095" marR="344170" indent="-366395">
              <a:lnSpc>
                <a:spcPct val="111100"/>
              </a:lnSpc>
              <a:spcBef>
                <a:spcPts val="75"/>
              </a:spcBef>
              <a:buFont typeface="Arial"/>
              <a:buChar char="●"/>
              <a:tabLst>
                <a:tab pos="379095" algn="l"/>
                <a:tab pos="379730" algn="l"/>
              </a:tabLst>
            </a:pPr>
            <a:r>
              <a:rPr sz="1800" spc="-5" dirty="0">
                <a:solidFill>
                  <a:srgbClr val="FFFFFF"/>
                </a:solidFill>
                <a:latin typeface="Constantia"/>
                <a:cs typeface="Constantia"/>
              </a:rPr>
              <a:t>Coordinate multiple quads to  perform a simple</a:t>
            </a:r>
            <a:r>
              <a:rPr sz="1800" spc="-30" dirty="0">
                <a:solidFill>
                  <a:srgbClr val="FFFFFF"/>
                </a:solidFill>
                <a:latin typeface="Constantia"/>
                <a:cs typeface="Constantia"/>
              </a:rPr>
              <a:t> </a:t>
            </a:r>
            <a:r>
              <a:rPr sz="1800" spc="-5" dirty="0">
                <a:solidFill>
                  <a:srgbClr val="FFFFFF"/>
                </a:solidFill>
                <a:latin typeface="Constantia"/>
                <a:cs typeface="Constantia"/>
              </a:rPr>
              <a:t>task</a:t>
            </a:r>
            <a:endParaRPr sz="1800">
              <a:latin typeface="Constantia"/>
              <a:cs typeface="Constantia"/>
            </a:endParaRPr>
          </a:p>
          <a:p>
            <a:pPr marL="836294" lvl="1" indent="-335915">
              <a:lnSpc>
                <a:spcPct val="100000"/>
              </a:lnSpc>
              <a:spcBef>
                <a:spcPts val="254"/>
              </a:spcBef>
              <a:buFont typeface="Arial"/>
              <a:buChar char="○"/>
              <a:tabLst>
                <a:tab pos="836294" algn="l"/>
                <a:tab pos="836930" algn="l"/>
              </a:tabLst>
            </a:pPr>
            <a:r>
              <a:rPr sz="1400" spc="-5" dirty="0">
                <a:solidFill>
                  <a:srgbClr val="FFFFFF"/>
                </a:solidFill>
                <a:latin typeface="Constantia"/>
                <a:cs typeface="Constantia"/>
              </a:rPr>
              <a:t>Ex. Lift a heavy load</a:t>
            </a:r>
            <a:r>
              <a:rPr sz="1400" dirty="0">
                <a:solidFill>
                  <a:srgbClr val="FFFFFF"/>
                </a:solidFill>
                <a:latin typeface="Constantia"/>
                <a:cs typeface="Constantia"/>
              </a:rPr>
              <a:t> </a:t>
            </a:r>
            <a:r>
              <a:rPr sz="1400" spc="-5" dirty="0">
                <a:solidFill>
                  <a:srgbClr val="FFFFFF"/>
                </a:solidFill>
                <a:latin typeface="Constantia"/>
                <a:cs typeface="Constantia"/>
              </a:rPr>
              <a:t>together</a:t>
            </a:r>
            <a:endParaRPr sz="1400">
              <a:latin typeface="Constantia"/>
              <a:cs typeface="Constantia"/>
            </a:endParaRPr>
          </a:p>
          <a:p>
            <a:pPr marL="379095" indent="-366395">
              <a:lnSpc>
                <a:spcPct val="100000"/>
              </a:lnSpc>
              <a:spcBef>
                <a:spcPts val="175"/>
              </a:spcBef>
              <a:buFont typeface="Arial"/>
              <a:buChar char="●"/>
              <a:tabLst>
                <a:tab pos="379095" algn="l"/>
                <a:tab pos="379730" algn="l"/>
              </a:tabLst>
            </a:pPr>
            <a:r>
              <a:rPr sz="1800" spc="-5" dirty="0">
                <a:solidFill>
                  <a:srgbClr val="FFFFFF"/>
                </a:solidFill>
                <a:latin typeface="Constantia"/>
                <a:cs typeface="Constantia"/>
              </a:rPr>
              <a:t>Quad-to-quad</a:t>
            </a:r>
            <a:r>
              <a:rPr sz="1800" dirty="0">
                <a:solidFill>
                  <a:srgbClr val="FFFFFF"/>
                </a:solidFill>
                <a:latin typeface="Constantia"/>
                <a:cs typeface="Constantia"/>
              </a:rPr>
              <a:t> </a:t>
            </a:r>
            <a:r>
              <a:rPr sz="1800" spc="-5" dirty="0">
                <a:solidFill>
                  <a:srgbClr val="FFFFFF"/>
                </a:solidFill>
                <a:latin typeface="Constantia"/>
                <a:cs typeface="Constantia"/>
              </a:rPr>
              <a:t>communication</a:t>
            </a:r>
            <a:endParaRPr sz="1800">
              <a:latin typeface="Constantia"/>
              <a:cs typeface="Constantia"/>
            </a:endParaRPr>
          </a:p>
          <a:p>
            <a:pPr marL="379095" indent="-366395">
              <a:lnSpc>
                <a:spcPct val="100000"/>
              </a:lnSpc>
              <a:spcBef>
                <a:spcPts val="240"/>
              </a:spcBef>
              <a:buFont typeface="Arial"/>
              <a:buChar char="●"/>
              <a:tabLst>
                <a:tab pos="379095" algn="l"/>
                <a:tab pos="379730" algn="l"/>
              </a:tabLst>
            </a:pPr>
            <a:r>
              <a:rPr sz="1800" spc="-5" dirty="0">
                <a:solidFill>
                  <a:srgbClr val="FFFFFF"/>
                </a:solidFill>
                <a:latin typeface="Constantia"/>
                <a:cs typeface="Constantia"/>
              </a:rPr>
              <a:t>Enable BigQuad Expansion</a:t>
            </a:r>
            <a:r>
              <a:rPr sz="1800" dirty="0">
                <a:solidFill>
                  <a:srgbClr val="FFFFFF"/>
                </a:solidFill>
                <a:latin typeface="Constantia"/>
                <a:cs typeface="Constantia"/>
              </a:rPr>
              <a:t> </a:t>
            </a:r>
            <a:r>
              <a:rPr sz="1800" spc="-5" dirty="0">
                <a:solidFill>
                  <a:srgbClr val="FFFFFF"/>
                </a:solidFill>
                <a:latin typeface="Constantia"/>
                <a:cs typeface="Constantia"/>
              </a:rPr>
              <a:t>Deck</a:t>
            </a:r>
            <a:endParaRPr sz="1800">
              <a:latin typeface="Constantia"/>
              <a:cs typeface="Constantia"/>
            </a:endParaRPr>
          </a:p>
          <a:p>
            <a:pPr marL="836294" lvl="1" indent="-335915">
              <a:lnSpc>
                <a:spcPct val="100000"/>
              </a:lnSpc>
              <a:spcBef>
                <a:spcPts val="254"/>
              </a:spcBef>
              <a:buFont typeface="Arial"/>
              <a:buChar char="○"/>
              <a:tabLst>
                <a:tab pos="836294" algn="l"/>
                <a:tab pos="836930" algn="l"/>
              </a:tabLst>
            </a:pPr>
            <a:r>
              <a:rPr sz="1400" spc="-5" dirty="0">
                <a:solidFill>
                  <a:srgbClr val="FFFFFF"/>
                </a:solidFill>
                <a:latin typeface="Constantia"/>
                <a:cs typeface="Constantia"/>
              </a:rPr>
              <a:t>Mount deck on large</a:t>
            </a:r>
            <a:r>
              <a:rPr sz="1400" spc="-20" dirty="0">
                <a:solidFill>
                  <a:srgbClr val="FFFFFF"/>
                </a:solidFill>
                <a:latin typeface="Constantia"/>
                <a:cs typeface="Constantia"/>
              </a:rPr>
              <a:t> </a:t>
            </a:r>
            <a:r>
              <a:rPr sz="1400" spc="-5" dirty="0">
                <a:solidFill>
                  <a:srgbClr val="FFFFFF"/>
                </a:solidFill>
                <a:latin typeface="Constantia"/>
                <a:cs typeface="Constantia"/>
              </a:rPr>
              <a:t>quad</a:t>
            </a:r>
            <a:endParaRPr sz="1400">
              <a:latin typeface="Constantia"/>
              <a:cs typeface="Constantia"/>
            </a:endParaRPr>
          </a:p>
          <a:p>
            <a:pPr marL="836294" lvl="1" indent="-335915">
              <a:lnSpc>
                <a:spcPct val="100000"/>
              </a:lnSpc>
              <a:spcBef>
                <a:spcPts val="195"/>
              </a:spcBef>
              <a:buFont typeface="Arial"/>
              <a:buChar char="○"/>
              <a:tabLst>
                <a:tab pos="836294" algn="l"/>
                <a:tab pos="836930" algn="l"/>
              </a:tabLst>
            </a:pPr>
            <a:r>
              <a:rPr sz="1400" spc="-5" dirty="0">
                <a:solidFill>
                  <a:srgbClr val="FFFFFF"/>
                </a:solidFill>
                <a:latin typeface="Constantia"/>
                <a:cs typeface="Constantia"/>
              </a:rPr>
              <a:t>Enable in</a:t>
            </a:r>
            <a:r>
              <a:rPr sz="1400" spc="-35" dirty="0">
                <a:solidFill>
                  <a:srgbClr val="FFFFFF"/>
                </a:solidFill>
                <a:latin typeface="Constantia"/>
                <a:cs typeface="Constantia"/>
              </a:rPr>
              <a:t> </a:t>
            </a:r>
            <a:r>
              <a:rPr sz="1400" spc="-5" dirty="0">
                <a:solidFill>
                  <a:srgbClr val="FFFFFF"/>
                </a:solidFill>
                <a:latin typeface="Constantia"/>
                <a:cs typeface="Constantia"/>
              </a:rPr>
              <a:t>Firmware</a:t>
            </a:r>
            <a:endParaRPr sz="1400">
              <a:latin typeface="Constantia"/>
              <a:cs typeface="Constantia"/>
            </a:endParaRPr>
          </a:p>
          <a:p>
            <a:pPr marL="836294" lvl="1" indent="-335915">
              <a:lnSpc>
                <a:spcPct val="100000"/>
              </a:lnSpc>
              <a:spcBef>
                <a:spcPts val="195"/>
              </a:spcBef>
              <a:buFont typeface="Arial"/>
              <a:buChar char="○"/>
              <a:tabLst>
                <a:tab pos="836294" algn="l"/>
                <a:tab pos="836930" algn="l"/>
              </a:tabLst>
            </a:pPr>
            <a:r>
              <a:rPr sz="1400" spc="-5" dirty="0">
                <a:solidFill>
                  <a:srgbClr val="FFFFFF"/>
                </a:solidFill>
                <a:latin typeface="Constantia"/>
                <a:cs typeface="Constantia"/>
              </a:rPr>
              <a:t>Find new PID</a:t>
            </a:r>
            <a:r>
              <a:rPr sz="1400" spc="-40" dirty="0">
                <a:solidFill>
                  <a:srgbClr val="FFFFFF"/>
                </a:solidFill>
                <a:latin typeface="Constantia"/>
                <a:cs typeface="Constantia"/>
              </a:rPr>
              <a:t> </a:t>
            </a:r>
            <a:r>
              <a:rPr sz="1400" spc="-5" dirty="0">
                <a:solidFill>
                  <a:srgbClr val="FFFFFF"/>
                </a:solidFill>
                <a:latin typeface="Constantia"/>
                <a:cs typeface="Constantia"/>
              </a:rPr>
              <a:t>values</a:t>
            </a:r>
            <a:endParaRPr sz="1400">
              <a:latin typeface="Constantia"/>
              <a:cs typeface="Constantia"/>
            </a:endParaRPr>
          </a:p>
        </p:txBody>
      </p:sp>
      <p:sp>
        <p:nvSpPr>
          <p:cNvPr id="8" name="object 8"/>
          <p:cNvSpPr txBox="1"/>
          <p:nvPr/>
        </p:nvSpPr>
        <p:spPr>
          <a:xfrm>
            <a:off x="5103042" y="102514"/>
            <a:ext cx="3536315" cy="4706417"/>
          </a:xfrm>
          <a:prstGeom prst="rect">
            <a:avLst/>
          </a:prstGeom>
        </p:spPr>
        <p:txBody>
          <a:bodyPr vert="horz" wrap="square" lIns="0" tIns="0" rIns="0" bIns="0" rtlCol="0">
            <a:spAutoFit/>
          </a:bodyPr>
          <a:lstStyle/>
          <a:p>
            <a:pPr marL="298450" marR="248285" indent="-73025">
              <a:lnSpc>
                <a:spcPts val="5030"/>
              </a:lnSpc>
            </a:pPr>
            <a:r>
              <a:rPr sz="4200" spc="-155" dirty="0">
                <a:solidFill>
                  <a:srgbClr val="073662"/>
                </a:solidFill>
                <a:latin typeface="Calibri"/>
                <a:cs typeface="Calibri"/>
              </a:rPr>
              <a:t>Non-Functional  </a:t>
            </a:r>
            <a:r>
              <a:rPr sz="4200" spc="-95" dirty="0">
                <a:solidFill>
                  <a:srgbClr val="073662"/>
                </a:solidFill>
                <a:latin typeface="Calibri"/>
                <a:cs typeface="Calibri"/>
              </a:rPr>
              <a:t>Requirements</a:t>
            </a:r>
            <a:endParaRPr sz="4200" dirty="0">
              <a:latin typeface="Calibri"/>
              <a:cs typeface="Calibri"/>
            </a:endParaRPr>
          </a:p>
          <a:p>
            <a:pPr marL="379095" marR="39370" indent="-366395">
              <a:lnSpc>
                <a:spcPct val="114599"/>
              </a:lnSpc>
              <a:spcBef>
                <a:spcPts val="390"/>
              </a:spcBef>
              <a:buFont typeface="Arial"/>
              <a:buChar char="●"/>
              <a:tabLst>
                <a:tab pos="379095" algn="l"/>
                <a:tab pos="379730" algn="l"/>
              </a:tabLst>
            </a:pPr>
            <a:r>
              <a:rPr sz="1400" spc="-5" dirty="0">
                <a:solidFill>
                  <a:srgbClr val="073662"/>
                </a:solidFill>
                <a:latin typeface="Constantia"/>
                <a:cs typeface="Constantia"/>
              </a:rPr>
              <a:t>Datalink between </a:t>
            </a:r>
            <a:r>
              <a:rPr sz="1400" spc="-5" dirty="0" err="1">
                <a:solidFill>
                  <a:srgbClr val="073662"/>
                </a:solidFill>
                <a:latin typeface="Constantia"/>
                <a:cs typeface="Constantia"/>
              </a:rPr>
              <a:t>Crazyflie</a:t>
            </a:r>
            <a:r>
              <a:rPr sz="1400" spc="-5" dirty="0">
                <a:solidFill>
                  <a:srgbClr val="073662"/>
                </a:solidFill>
                <a:latin typeface="Constantia"/>
                <a:cs typeface="Constantia"/>
              </a:rPr>
              <a:t> and ground station is</a:t>
            </a:r>
            <a:r>
              <a:rPr sz="1400" spc="-10" dirty="0">
                <a:solidFill>
                  <a:srgbClr val="073662"/>
                </a:solidFill>
                <a:latin typeface="Constantia"/>
                <a:cs typeface="Constantia"/>
              </a:rPr>
              <a:t> </a:t>
            </a:r>
            <a:r>
              <a:rPr sz="1400" spc="-5" dirty="0">
                <a:solidFill>
                  <a:srgbClr val="073662"/>
                </a:solidFill>
                <a:latin typeface="Constantia"/>
                <a:cs typeface="Constantia"/>
              </a:rPr>
              <a:t>reliable</a:t>
            </a:r>
            <a:endParaRPr sz="1400" dirty="0">
              <a:latin typeface="Constantia"/>
              <a:cs typeface="Constantia"/>
            </a:endParaRPr>
          </a:p>
          <a:p>
            <a:pPr marL="379095" marR="59055" indent="-366395">
              <a:lnSpc>
                <a:spcPct val="114599"/>
              </a:lnSpc>
              <a:buFont typeface="Arial"/>
              <a:buChar char="●"/>
              <a:tabLst>
                <a:tab pos="379095" algn="l"/>
                <a:tab pos="379730" algn="l"/>
              </a:tabLst>
            </a:pPr>
            <a:r>
              <a:rPr sz="1400" spc="-5" dirty="0">
                <a:solidFill>
                  <a:srgbClr val="073662"/>
                </a:solidFill>
                <a:latin typeface="Constantia"/>
                <a:cs typeface="Constantia"/>
              </a:rPr>
              <a:t>Code produced is documented,  maintainable, and</a:t>
            </a:r>
            <a:r>
              <a:rPr sz="1400" spc="5" dirty="0">
                <a:solidFill>
                  <a:srgbClr val="073662"/>
                </a:solidFill>
                <a:latin typeface="Constantia"/>
                <a:cs typeface="Constantia"/>
              </a:rPr>
              <a:t> </a:t>
            </a:r>
            <a:r>
              <a:rPr sz="1400" spc="-5" dirty="0">
                <a:solidFill>
                  <a:srgbClr val="073662"/>
                </a:solidFill>
                <a:latin typeface="Constantia"/>
                <a:cs typeface="Constantia"/>
              </a:rPr>
              <a:t>extensible</a:t>
            </a:r>
            <a:endParaRPr sz="1400" dirty="0">
              <a:latin typeface="Constantia"/>
              <a:cs typeface="Constantia"/>
            </a:endParaRPr>
          </a:p>
          <a:p>
            <a:pPr marL="379095" marR="394970" indent="-366395">
              <a:lnSpc>
                <a:spcPct val="114599"/>
              </a:lnSpc>
              <a:buFont typeface="Arial"/>
              <a:buChar char="●"/>
              <a:tabLst>
                <a:tab pos="379095" algn="l"/>
                <a:tab pos="379730" algn="l"/>
              </a:tabLst>
            </a:pPr>
            <a:r>
              <a:rPr sz="1400" spc="-5" dirty="0">
                <a:solidFill>
                  <a:srgbClr val="073662"/>
                </a:solidFill>
                <a:latin typeface="Constantia"/>
                <a:cs typeface="Constantia"/>
              </a:rPr>
              <a:t>Crazyflies fail gracefully (no  crashes)</a:t>
            </a:r>
            <a:endParaRPr sz="1400" dirty="0">
              <a:latin typeface="Constantia"/>
              <a:cs typeface="Constantia"/>
            </a:endParaRPr>
          </a:p>
          <a:p>
            <a:pPr marL="379095" marR="653415" indent="-366395">
              <a:lnSpc>
                <a:spcPct val="114599"/>
              </a:lnSpc>
              <a:buFont typeface="Arial"/>
              <a:buChar char="●"/>
              <a:tabLst>
                <a:tab pos="379095" algn="l"/>
                <a:tab pos="379730" algn="l"/>
              </a:tabLst>
            </a:pPr>
            <a:r>
              <a:rPr sz="1400" spc="-5" dirty="0">
                <a:solidFill>
                  <a:srgbClr val="073662"/>
                </a:solidFill>
                <a:latin typeface="Constantia"/>
                <a:cs typeface="Constantia"/>
              </a:rPr>
              <a:t>Setpoints need to be sent  frequently (&lt; every</a:t>
            </a:r>
            <a:r>
              <a:rPr sz="1400" spc="-15" dirty="0">
                <a:solidFill>
                  <a:srgbClr val="073662"/>
                </a:solidFill>
                <a:latin typeface="Constantia"/>
                <a:cs typeface="Constantia"/>
              </a:rPr>
              <a:t> </a:t>
            </a:r>
            <a:r>
              <a:rPr sz="1400" spc="-5" dirty="0">
                <a:solidFill>
                  <a:srgbClr val="073662"/>
                </a:solidFill>
                <a:latin typeface="Constantia"/>
                <a:cs typeface="Constantia"/>
              </a:rPr>
              <a:t>5ms)</a:t>
            </a:r>
            <a:endParaRPr lang="en-US" sz="1400" dirty="0">
              <a:latin typeface="Constantia"/>
              <a:cs typeface="Constantia"/>
            </a:endParaRPr>
          </a:p>
          <a:p>
            <a:pPr marL="379095" marR="653415" indent="-366395">
              <a:lnSpc>
                <a:spcPct val="114599"/>
              </a:lnSpc>
              <a:buFont typeface="Arial"/>
              <a:buChar char="●"/>
              <a:tabLst>
                <a:tab pos="379095" algn="l"/>
                <a:tab pos="379730" algn="l"/>
              </a:tabLst>
            </a:pPr>
            <a:r>
              <a:rPr sz="1400" spc="-5" dirty="0">
                <a:solidFill>
                  <a:srgbClr val="073662"/>
                </a:solidFill>
                <a:latin typeface="Constantia"/>
                <a:cs typeface="Constantia"/>
              </a:rPr>
              <a:t>High data transfer rate for quad</a:t>
            </a:r>
            <a:r>
              <a:rPr lang="en-US" sz="1400" spc="-5" dirty="0">
                <a:solidFill>
                  <a:srgbClr val="073662"/>
                </a:solidFill>
                <a:latin typeface="Constantia"/>
                <a:cs typeface="Constantia"/>
              </a:rPr>
              <a:t> to</a:t>
            </a:r>
            <a:r>
              <a:rPr sz="1400" spc="-5" dirty="0">
                <a:solidFill>
                  <a:srgbClr val="073662"/>
                </a:solidFill>
                <a:latin typeface="Constantia"/>
                <a:cs typeface="Constantia"/>
              </a:rPr>
              <a:t> quad and ground station</a:t>
            </a:r>
            <a:r>
              <a:rPr sz="1400" spc="-15" dirty="0">
                <a:solidFill>
                  <a:srgbClr val="073662"/>
                </a:solidFill>
                <a:latin typeface="Constantia"/>
                <a:cs typeface="Constantia"/>
              </a:rPr>
              <a:t> </a:t>
            </a:r>
            <a:r>
              <a:rPr sz="1400" spc="-5" dirty="0">
                <a:solidFill>
                  <a:srgbClr val="073662"/>
                </a:solidFill>
                <a:latin typeface="Constantia"/>
                <a:cs typeface="Constantia"/>
              </a:rPr>
              <a:t>to</a:t>
            </a:r>
          </a:p>
          <a:p>
            <a:pPr marL="379095">
              <a:lnSpc>
                <a:spcPct val="100000"/>
              </a:lnSpc>
              <a:spcBef>
                <a:spcPts val="315"/>
              </a:spcBef>
            </a:pPr>
            <a:r>
              <a:rPr sz="1400" spc="-5" dirty="0">
                <a:solidFill>
                  <a:srgbClr val="073662"/>
                </a:solidFill>
                <a:latin typeface="Constantia"/>
                <a:cs typeface="Constantia"/>
              </a:rPr>
              <a:t>quad</a:t>
            </a:r>
            <a:endParaRPr sz="1400" dirty="0">
              <a:latin typeface="Constantia"/>
              <a:cs typeface="Constantia"/>
            </a:endParaRPr>
          </a:p>
        </p:txBody>
      </p:sp>
      <p:sp>
        <p:nvSpPr>
          <p:cNvPr id="9" name="object 9"/>
          <p:cNvSpPr/>
          <p:nvPr/>
        </p:nvSpPr>
        <p:spPr>
          <a:xfrm>
            <a:off x="6934200" y="4657721"/>
            <a:ext cx="701766" cy="170944"/>
          </a:xfrm>
          <a:custGeom>
            <a:avLst/>
            <a:gdLst/>
            <a:ahLst/>
            <a:cxnLst/>
            <a:rect l="l" t="t" r="r" b="b"/>
            <a:pathLst>
              <a:path w="701039" h="90170">
                <a:moveTo>
                  <a:pt x="0" y="0"/>
                </a:moveTo>
                <a:lnTo>
                  <a:pt x="700498" y="0"/>
                </a:lnTo>
                <a:lnTo>
                  <a:pt x="700498" y="89999"/>
                </a:lnTo>
                <a:lnTo>
                  <a:pt x="0" y="89999"/>
                </a:lnTo>
                <a:lnTo>
                  <a:pt x="0" y="0"/>
                </a:lnTo>
                <a:close/>
              </a:path>
            </a:pathLst>
          </a:custGeom>
          <a:solidFill>
            <a:srgbClr val="FFFFFF"/>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0" dirty="0"/>
              <a:t>Technical</a:t>
            </a:r>
            <a:r>
              <a:rPr spc="-125" dirty="0"/>
              <a:t> </a:t>
            </a:r>
            <a:r>
              <a:rPr spc="-35" dirty="0"/>
              <a:t>Considerations</a:t>
            </a:r>
          </a:p>
        </p:txBody>
      </p:sp>
      <p:sp>
        <p:nvSpPr>
          <p:cNvPr id="3" name="object 3"/>
          <p:cNvSpPr txBox="1"/>
          <p:nvPr/>
        </p:nvSpPr>
        <p:spPr>
          <a:xfrm>
            <a:off x="475248" y="1229055"/>
            <a:ext cx="6038850" cy="1241425"/>
          </a:xfrm>
          <a:prstGeom prst="rect">
            <a:avLst/>
          </a:prstGeom>
        </p:spPr>
        <p:txBody>
          <a:bodyPr vert="horz" wrap="square" lIns="0" tIns="0" rIns="0" bIns="0" rtlCol="0">
            <a:spAutoFit/>
          </a:bodyPr>
          <a:lstStyle/>
          <a:p>
            <a:pPr marL="379095" indent="-366395">
              <a:lnSpc>
                <a:spcPct val="100000"/>
              </a:lnSpc>
              <a:buFont typeface="Arial"/>
              <a:buChar char="●"/>
              <a:tabLst>
                <a:tab pos="379095" algn="l"/>
                <a:tab pos="379730" algn="l"/>
              </a:tabLst>
            </a:pPr>
            <a:r>
              <a:rPr sz="1800" spc="-5" dirty="0">
                <a:solidFill>
                  <a:srgbClr val="FFFFFF"/>
                </a:solidFill>
                <a:latin typeface="Constantia"/>
                <a:cs typeface="Constantia"/>
              </a:rPr>
              <a:t>The wifi module only supports 8 connections at one</a:t>
            </a:r>
            <a:r>
              <a:rPr sz="1800" spc="95" dirty="0">
                <a:solidFill>
                  <a:srgbClr val="FFFFFF"/>
                </a:solidFill>
                <a:latin typeface="Constantia"/>
                <a:cs typeface="Constantia"/>
              </a:rPr>
              <a:t> </a:t>
            </a:r>
            <a:r>
              <a:rPr sz="1800" spc="-5" dirty="0">
                <a:solidFill>
                  <a:srgbClr val="FFFFFF"/>
                </a:solidFill>
                <a:latin typeface="Constantia"/>
                <a:cs typeface="Constantia"/>
              </a:rPr>
              <a:t>time</a:t>
            </a:r>
            <a:endParaRPr sz="1800">
              <a:latin typeface="Constantia"/>
              <a:cs typeface="Constantia"/>
            </a:endParaRPr>
          </a:p>
          <a:p>
            <a:pPr marL="379095" indent="-366395">
              <a:lnSpc>
                <a:spcPct val="100000"/>
              </a:lnSpc>
              <a:spcBef>
                <a:spcPts val="315"/>
              </a:spcBef>
              <a:buFont typeface="Arial"/>
              <a:buChar char="●"/>
              <a:tabLst>
                <a:tab pos="379095" algn="l"/>
                <a:tab pos="379730" algn="l"/>
              </a:tabLst>
            </a:pPr>
            <a:r>
              <a:rPr sz="1800" spc="-5" dirty="0">
                <a:solidFill>
                  <a:srgbClr val="FFFFFF"/>
                </a:solidFill>
                <a:latin typeface="Constantia"/>
                <a:cs typeface="Constantia"/>
              </a:rPr>
              <a:t>A light, accurate altimeter for</a:t>
            </a:r>
            <a:r>
              <a:rPr sz="1800" spc="30" dirty="0">
                <a:solidFill>
                  <a:srgbClr val="FFFFFF"/>
                </a:solidFill>
                <a:latin typeface="Constantia"/>
                <a:cs typeface="Constantia"/>
              </a:rPr>
              <a:t> </a:t>
            </a:r>
            <a:r>
              <a:rPr sz="1800" spc="-5" dirty="0">
                <a:solidFill>
                  <a:srgbClr val="FFFFFF"/>
                </a:solidFill>
                <a:latin typeface="Constantia"/>
                <a:cs typeface="Constantia"/>
              </a:rPr>
              <a:t>quad.</a:t>
            </a:r>
            <a:endParaRPr sz="1800">
              <a:latin typeface="Constantia"/>
              <a:cs typeface="Constantia"/>
            </a:endParaRPr>
          </a:p>
          <a:p>
            <a:pPr marL="379095" indent="-366395">
              <a:lnSpc>
                <a:spcPct val="100000"/>
              </a:lnSpc>
              <a:spcBef>
                <a:spcPts val="315"/>
              </a:spcBef>
              <a:buFont typeface="Arial"/>
              <a:buChar char="●"/>
              <a:tabLst>
                <a:tab pos="379095" algn="l"/>
                <a:tab pos="379730" algn="l"/>
              </a:tabLst>
            </a:pPr>
            <a:r>
              <a:rPr sz="1800" spc="-5" dirty="0">
                <a:solidFill>
                  <a:srgbClr val="FFFFFF"/>
                </a:solidFill>
                <a:latin typeface="Constantia"/>
                <a:cs typeface="Constantia"/>
              </a:rPr>
              <a:t>Latency</a:t>
            </a:r>
            <a:endParaRPr sz="1800">
              <a:latin typeface="Constantia"/>
              <a:cs typeface="Constantia"/>
            </a:endParaRPr>
          </a:p>
          <a:p>
            <a:pPr marL="379095" indent="-366395">
              <a:lnSpc>
                <a:spcPct val="100000"/>
              </a:lnSpc>
              <a:spcBef>
                <a:spcPts val="315"/>
              </a:spcBef>
              <a:buFont typeface="Arial"/>
              <a:buChar char="●"/>
              <a:tabLst>
                <a:tab pos="379095" algn="l"/>
                <a:tab pos="379730" algn="l"/>
              </a:tabLst>
            </a:pPr>
            <a:r>
              <a:rPr sz="1800" spc="-5" dirty="0">
                <a:solidFill>
                  <a:srgbClr val="FFFFFF"/>
                </a:solidFill>
                <a:latin typeface="Constantia"/>
                <a:cs typeface="Constantia"/>
              </a:rPr>
              <a:t>Weight/Payload</a:t>
            </a:r>
            <a:endParaRPr sz="1800">
              <a:latin typeface="Constantia"/>
              <a:cs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40" dirty="0"/>
              <a:t>Resource/Cost</a:t>
            </a:r>
            <a:r>
              <a:rPr spc="-145" dirty="0"/>
              <a:t> </a:t>
            </a:r>
            <a:r>
              <a:rPr spc="-45" dirty="0"/>
              <a:t>Estimate</a:t>
            </a:r>
          </a:p>
        </p:txBody>
      </p:sp>
      <p:sp>
        <p:nvSpPr>
          <p:cNvPr id="3" name="object 3"/>
          <p:cNvSpPr txBox="1"/>
          <p:nvPr/>
        </p:nvSpPr>
        <p:spPr>
          <a:xfrm>
            <a:off x="475248" y="1229055"/>
            <a:ext cx="7239634" cy="1555750"/>
          </a:xfrm>
          <a:prstGeom prst="rect">
            <a:avLst/>
          </a:prstGeom>
        </p:spPr>
        <p:txBody>
          <a:bodyPr vert="horz" wrap="square" lIns="0" tIns="0" rIns="0" bIns="0" rtlCol="0">
            <a:spAutoFit/>
          </a:bodyPr>
          <a:lstStyle/>
          <a:p>
            <a:pPr marL="379095" indent="-366395">
              <a:lnSpc>
                <a:spcPct val="100000"/>
              </a:lnSpc>
              <a:buFont typeface="Arial"/>
              <a:buChar char="●"/>
              <a:tabLst>
                <a:tab pos="379095" algn="l"/>
                <a:tab pos="379730" algn="l"/>
              </a:tabLst>
            </a:pPr>
            <a:r>
              <a:rPr sz="1800" spc="-5" dirty="0">
                <a:solidFill>
                  <a:srgbClr val="FFFFFF"/>
                </a:solidFill>
                <a:latin typeface="Constantia"/>
                <a:cs typeface="Constantia"/>
              </a:rPr>
              <a:t>BigQuad major parts including frame, motors and ESC -  $126.13/</a:t>
            </a:r>
            <a:r>
              <a:rPr sz="1800" spc="135" dirty="0">
                <a:solidFill>
                  <a:srgbClr val="FFFFFF"/>
                </a:solidFill>
                <a:latin typeface="Constantia"/>
                <a:cs typeface="Constantia"/>
              </a:rPr>
              <a:t> </a:t>
            </a:r>
            <a:r>
              <a:rPr sz="1800" spc="-5" dirty="0">
                <a:solidFill>
                  <a:srgbClr val="FFFFFF"/>
                </a:solidFill>
                <a:latin typeface="Constantia"/>
                <a:cs typeface="Constantia"/>
              </a:rPr>
              <a:t>unit</a:t>
            </a:r>
            <a:endParaRPr sz="1800">
              <a:latin typeface="Constantia"/>
              <a:cs typeface="Constantia"/>
            </a:endParaRPr>
          </a:p>
          <a:p>
            <a:pPr marL="379095" indent="-366395">
              <a:lnSpc>
                <a:spcPct val="100000"/>
              </a:lnSpc>
              <a:spcBef>
                <a:spcPts val="315"/>
              </a:spcBef>
              <a:buFont typeface="Arial"/>
              <a:buChar char="●"/>
              <a:tabLst>
                <a:tab pos="379095" algn="l"/>
                <a:tab pos="379730" algn="l"/>
              </a:tabLst>
            </a:pPr>
            <a:r>
              <a:rPr sz="1800" spc="-5" dirty="0">
                <a:solidFill>
                  <a:srgbClr val="FFFFFF"/>
                </a:solidFill>
                <a:latin typeface="Constantia"/>
                <a:cs typeface="Constantia"/>
              </a:rPr>
              <a:t>Two expansion boards -</a:t>
            </a:r>
            <a:r>
              <a:rPr sz="1800" dirty="0">
                <a:solidFill>
                  <a:srgbClr val="FFFFFF"/>
                </a:solidFill>
                <a:latin typeface="Constantia"/>
                <a:cs typeface="Constantia"/>
              </a:rPr>
              <a:t> </a:t>
            </a:r>
            <a:r>
              <a:rPr sz="1800" spc="-5" dirty="0">
                <a:solidFill>
                  <a:srgbClr val="FFFFFF"/>
                </a:solidFill>
                <a:latin typeface="Constantia"/>
                <a:cs typeface="Constantia"/>
              </a:rPr>
              <a:t>$7/unit</a:t>
            </a:r>
            <a:endParaRPr sz="1800">
              <a:latin typeface="Constantia"/>
              <a:cs typeface="Constantia"/>
            </a:endParaRPr>
          </a:p>
          <a:p>
            <a:pPr marL="379095" indent="-366395">
              <a:lnSpc>
                <a:spcPct val="100000"/>
              </a:lnSpc>
              <a:spcBef>
                <a:spcPts val="315"/>
              </a:spcBef>
              <a:buFont typeface="Arial"/>
              <a:buChar char="●"/>
              <a:tabLst>
                <a:tab pos="379095" algn="l"/>
                <a:tab pos="379730" algn="l"/>
              </a:tabLst>
            </a:pPr>
            <a:r>
              <a:rPr sz="1800" spc="-5" dirty="0">
                <a:solidFill>
                  <a:srgbClr val="FFFFFF"/>
                </a:solidFill>
                <a:latin typeface="Constantia"/>
                <a:cs typeface="Constantia"/>
              </a:rPr>
              <a:t>Crazyflie Quadcopter -</a:t>
            </a:r>
            <a:r>
              <a:rPr sz="1800" spc="15" dirty="0">
                <a:solidFill>
                  <a:srgbClr val="FFFFFF"/>
                </a:solidFill>
                <a:latin typeface="Constantia"/>
                <a:cs typeface="Constantia"/>
              </a:rPr>
              <a:t> </a:t>
            </a:r>
            <a:r>
              <a:rPr sz="1800" spc="-5" dirty="0">
                <a:solidFill>
                  <a:srgbClr val="FFFFFF"/>
                </a:solidFill>
                <a:latin typeface="Constantia"/>
                <a:cs typeface="Constantia"/>
              </a:rPr>
              <a:t>$200/unit</a:t>
            </a:r>
            <a:endParaRPr sz="1800">
              <a:latin typeface="Constantia"/>
              <a:cs typeface="Constantia"/>
            </a:endParaRPr>
          </a:p>
          <a:p>
            <a:pPr marL="12700">
              <a:lnSpc>
                <a:spcPct val="100000"/>
              </a:lnSpc>
              <a:spcBef>
                <a:spcPts val="315"/>
              </a:spcBef>
              <a:tabLst>
                <a:tab pos="379095" algn="l"/>
              </a:tabLst>
            </a:pPr>
            <a:r>
              <a:rPr sz="1800" dirty="0">
                <a:solidFill>
                  <a:srgbClr val="FFFFFF"/>
                </a:solidFill>
                <a:latin typeface="Arial"/>
                <a:cs typeface="Arial"/>
              </a:rPr>
              <a:t>●	</a:t>
            </a:r>
            <a:r>
              <a:rPr sz="1800" spc="-5" dirty="0">
                <a:solidFill>
                  <a:srgbClr val="FFFFFF"/>
                </a:solidFill>
                <a:latin typeface="Constantia"/>
                <a:cs typeface="Constantia"/>
              </a:rPr>
              <a:t>ESP8266 -</a:t>
            </a:r>
            <a:r>
              <a:rPr sz="1800" spc="-45" dirty="0">
                <a:solidFill>
                  <a:srgbClr val="FFFFFF"/>
                </a:solidFill>
                <a:latin typeface="Constantia"/>
                <a:cs typeface="Constantia"/>
              </a:rPr>
              <a:t> </a:t>
            </a:r>
            <a:r>
              <a:rPr sz="1800" spc="-5" dirty="0">
                <a:solidFill>
                  <a:srgbClr val="FFFFFF"/>
                </a:solidFill>
                <a:latin typeface="Constantia"/>
                <a:cs typeface="Constantia"/>
              </a:rPr>
              <a:t>$7/unit</a:t>
            </a:r>
            <a:endParaRPr sz="1800">
              <a:latin typeface="Constantia"/>
              <a:cs typeface="Constantia"/>
            </a:endParaRPr>
          </a:p>
          <a:p>
            <a:pPr marL="379095" indent="-366395">
              <a:lnSpc>
                <a:spcPct val="100000"/>
              </a:lnSpc>
              <a:spcBef>
                <a:spcPts val="315"/>
              </a:spcBef>
              <a:buFont typeface="Arial"/>
              <a:buChar char="●"/>
              <a:tabLst>
                <a:tab pos="379095" algn="l"/>
                <a:tab pos="379730" algn="l"/>
              </a:tabLst>
            </a:pPr>
            <a:r>
              <a:rPr sz="1800" spc="-5" dirty="0">
                <a:solidFill>
                  <a:srgbClr val="FFFFFF"/>
                </a:solidFill>
                <a:latin typeface="Constantia"/>
                <a:cs typeface="Constantia"/>
              </a:rPr>
              <a:t>Camera System - TBD about $80</a:t>
            </a:r>
            <a:endParaRPr sz="1800">
              <a:latin typeface="Constantia"/>
              <a:cs typeface="Constant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4" y="231808"/>
            <a:ext cx="4551680" cy="457200"/>
          </a:xfrm>
          <a:prstGeom prst="rect">
            <a:avLst/>
          </a:prstGeom>
        </p:spPr>
        <p:txBody>
          <a:bodyPr vert="horz" wrap="square" lIns="0" tIns="0" rIns="0" bIns="0" rtlCol="0">
            <a:spAutoFit/>
          </a:bodyPr>
          <a:lstStyle/>
          <a:p>
            <a:pPr marL="12700">
              <a:lnSpc>
                <a:spcPct val="100000"/>
              </a:lnSpc>
            </a:pPr>
            <a:r>
              <a:rPr spc="-50" dirty="0"/>
              <a:t>Project </a:t>
            </a:r>
            <a:r>
              <a:rPr spc="-70" dirty="0"/>
              <a:t>Milestones </a:t>
            </a:r>
            <a:r>
              <a:rPr spc="-80" dirty="0"/>
              <a:t>&amp;</a:t>
            </a:r>
            <a:r>
              <a:rPr spc="-125" dirty="0"/>
              <a:t> </a:t>
            </a:r>
            <a:r>
              <a:rPr spc="-40" dirty="0"/>
              <a:t>Schedule</a:t>
            </a:r>
          </a:p>
        </p:txBody>
      </p:sp>
      <p:sp>
        <p:nvSpPr>
          <p:cNvPr id="3" name="object 3"/>
          <p:cNvSpPr/>
          <p:nvPr/>
        </p:nvSpPr>
        <p:spPr>
          <a:xfrm>
            <a:off x="311699" y="734023"/>
            <a:ext cx="7347485" cy="414406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218944" y="1023887"/>
            <a:ext cx="2366645" cy="2246630"/>
          </a:xfrm>
          <a:prstGeom prst="rect">
            <a:avLst/>
          </a:prstGeom>
        </p:spPr>
        <p:txBody>
          <a:bodyPr vert="horz" wrap="square" lIns="0" tIns="0" rIns="0" bIns="0" rtlCol="0">
            <a:spAutoFit/>
          </a:bodyPr>
          <a:lstStyle/>
          <a:p>
            <a:pPr marL="12700">
              <a:lnSpc>
                <a:spcPct val="100000"/>
              </a:lnSpc>
            </a:pPr>
            <a:r>
              <a:rPr sz="1400" b="1" spc="-5" dirty="0">
                <a:solidFill>
                  <a:srgbClr val="38751C"/>
                </a:solidFill>
                <a:latin typeface="Arial"/>
                <a:cs typeface="Arial"/>
              </a:rPr>
              <a:t>Completed</a:t>
            </a:r>
            <a:endParaRPr sz="1400">
              <a:latin typeface="Arial"/>
              <a:cs typeface="Arial"/>
            </a:endParaRPr>
          </a:p>
          <a:p>
            <a:pPr marL="73025" marR="1367155" indent="-60960">
              <a:lnSpc>
                <a:spcPts val="1380"/>
              </a:lnSpc>
              <a:spcBef>
                <a:spcPts val="805"/>
              </a:spcBef>
            </a:pPr>
            <a:r>
              <a:rPr sz="1400" b="1" spc="-5" dirty="0">
                <a:solidFill>
                  <a:srgbClr val="38751C"/>
                </a:solidFill>
                <a:latin typeface="Arial"/>
                <a:cs typeface="Arial"/>
              </a:rPr>
              <a:t>Completed  Completed</a:t>
            </a:r>
            <a:endParaRPr sz="1400">
              <a:latin typeface="Arial"/>
              <a:cs typeface="Arial"/>
            </a:endParaRPr>
          </a:p>
          <a:p>
            <a:pPr marL="125095" marR="1254125" indent="164465" algn="just">
              <a:lnSpc>
                <a:spcPct val="86500"/>
              </a:lnSpc>
              <a:spcBef>
                <a:spcPts val="75"/>
              </a:spcBef>
            </a:pPr>
            <a:r>
              <a:rPr sz="1400" b="1" spc="-5" dirty="0">
                <a:solidFill>
                  <a:srgbClr val="F0C131"/>
                </a:solidFill>
                <a:latin typeface="Arial"/>
                <a:cs typeface="Arial"/>
              </a:rPr>
              <a:t>Modified  </a:t>
            </a:r>
            <a:r>
              <a:rPr sz="1400" b="1" spc="-5" dirty="0">
                <a:solidFill>
                  <a:srgbClr val="38751C"/>
                </a:solidFill>
                <a:latin typeface="Arial"/>
                <a:cs typeface="Arial"/>
              </a:rPr>
              <a:t>Completed  Completed</a:t>
            </a:r>
            <a:endParaRPr sz="1400">
              <a:latin typeface="Arial"/>
              <a:cs typeface="Arial"/>
            </a:endParaRPr>
          </a:p>
          <a:p>
            <a:pPr marL="243840">
              <a:lnSpc>
                <a:spcPts val="1645"/>
              </a:lnSpc>
              <a:spcBef>
                <a:spcPts val="60"/>
              </a:spcBef>
            </a:pPr>
            <a:r>
              <a:rPr sz="1400" b="1" spc="-5" dirty="0">
                <a:solidFill>
                  <a:srgbClr val="38751C"/>
                </a:solidFill>
                <a:latin typeface="Arial"/>
                <a:cs typeface="Arial"/>
              </a:rPr>
              <a:t>Completed</a:t>
            </a:r>
            <a:endParaRPr sz="1400">
              <a:latin typeface="Arial"/>
              <a:cs typeface="Arial"/>
            </a:endParaRPr>
          </a:p>
          <a:p>
            <a:pPr marL="872490" marR="5080" indent="503555">
              <a:lnSpc>
                <a:spcPts val="1660"/>
              </a:lnSpc>
              <a:spcBef>
                <a:spcPts val="35"/>
              </a:spcBef>
            </a:pPr>
            <a:r>
              <a:rPr sz="1400" b="1" spc="-5" dirty="0">
                <a:solidFill>
                  <a:srgbClr val="0000FF"/>
                </a:solidFill>
                <a:latin typeface="Arial"/>
                <a:cs typeface="Arial"/>
              </a:rPr>
              <a:t>In</a:t>
            </a:r>
            <a:r>
              <a:rPr sz="1400" b="1" spc="-60" dirty="0">
                <a:solidFill>
                  <a:srgbClr val="0000FF"/>
                </a:solidFill>
                <a:latin typeface="Arial"/>
                <a:cs typeface="Arial"/>
              </a:rPr>
              <a:t> </a:t>
            </a:r>
            <a:r>
              <a:rPr sz="1400" b="1" spc="-5" dirty="0">
                <a:solidFill>
                  <a:srgbClr val="0000FF"/>
                </a:solidFill>
                <a:latin typeface="Arial"/>
                <a:cs typeface="Arial"/>
              </a:rPr>
              <a:t>Progress  </a:t>
            </a:r>
            <a:r>
              <a:rPr sz="1400" b="1" spc="-5" dirty="0">
                <a:solidFill>
                  <a:srgbClr val="38751C"/>
                </a:solidFill>
                <a:latin typeface="Arial"/>
                <a:cs typeface="Arial"/>
              </a:rPr>
              <a:t>Completed</a:t>
            </a:r>
            <a:endParaRPr sz="1400">
              <a:latin typeface="Arial"/>
              <a:cs typeface="Arial"/>
            </a:endParaRPr>
          </a:p>
          <a:p>
            <a:pPr marL="328930">
              <a:lnSpc>
                <a:spcPts val="1255"/>
              </a:lnSpc>
            </a:pPr>
            <a:r>
              <a:rPr sz="1400" b="1" spc="-5" dirty="0">
                <a:solidFill>
                  <a:srgbClr val="38751C"/>
                </a:solidFill>
                <a:latin typeface="Arial"/>
                <a:cs typeface="Arial"/>
              </a:rPr>
              <a:t>Completed</a:t>
            </a:r>
            <a:endParaRPr sz="1400">
              <a:latin typeface="Arial"/>
              <a:cs typeface="Arial"/>
            </a:endParaRPr>
          </a:p>
          <a:p>
            <a:pPr marL="508634">
              <a:lnSpc>
                <a:spcPts val="1605"/>
              </a:lnSpc>
            </a:pPr>
            <a:r>
              <a:rPr sz="1400" b="1" spc="-5" dirty="0">
                <a:solidFill>
                  <a:srgbClr val="0000FF"/>
                </a:solidFill>
                <a:latin typeface="Arial"/>
                <a:cs typeface="Arial"/>
              </a:rPr>
              <a:t>In</a:t>
            </a:r>
            <a:r>
              <a:rPr sz="1400" b="1" spc="-65" dirty="0">
                <a:solidFill>
                  <a:srgbClr val="0000FF"/>
                </a:solidFill>
                <a:latin typeface="Arial"/>
                <a:cs typeface="Arial"/>
              </a:rPr>
              <a:t> </a:t>
            </a:r>
            <a:r>
              <a:rPr sz="1400" b="1" spc="-5" dirty="0">
                <a:solidFill>
                  <a:srgbClr val="0000FF"/>
                </a:solidFill>
                <a:latin typeface="Arial"/>
                <a:cs typeface="Arial"/>
              </a:rPr>
              <a:t>Progress</a:t>
            </a:r>
            <a:endParaRPr sz="1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581</Words>
  <Application>Microsoft Office PowerPoint</Application>
  <PresentationFormat>On-screen Show (16:9)</PresentationFormat>
  <Paragraphs>130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Book Antiqua</vt:lpstr>
      <vt:lpstr>Calibri</vt:lpstr>
      <vt:lpstr>Cambria</vt:lpstr>
      <vt:lpstr>Constantia</vt:lpstr>
      <vt:lpstr>Times New Roman</vt:lpstr>
      <vt:lpstr>Office Theme</vt:lpstr>
      <vt:lpstr>PowerPoint Presentation</vt:lpstr>
      <vt:lpstr>Meet The Team</vt:lpstr>
      <vt:lpstr>Problem Statement</vt:lpstr>
      <vt:lpstr>Project Goals</vt:lpstr>
      <vt:lpstr>System Specifications</vt:lpstr>
      <vt:lpstr>Functional  Requirements</vt:lpstr>
      <vt:lpstr>Technical Considerations</vt:lpstr>
      <vt:lpstr>Resource/Cost Estimate</vt:lpstr>
      <vt:lpstr>Project Milestones &amp; Schedule</vt:lpstr>
      <vt:lpstr>Hardware Designs</vt:lpstr>
      <vt:lpstr>PowerPoint Presentation</vt:lpstr>
      <vt:lpstr>Hardware Design cont.</vt:lpstr>
      <vt:lpstr>Hardware Design cont.</vt:lpstr>
      <vt:lpstr>Software Design</vt:lpstr>
      <vt:lpstr>Firmware Design</vt:lpstr>
      <vt:lpstr>Software used</vt:lpstr>
      <vt:lpstr>Software  Challenges</vt:lpstr>
      <vt:lpstr>Plan for Next Semester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Cole Beaulieu</cp:lastModifiedBy>
  <cp:revision>2</cp:revision>
  <dcterms:created xsi:type="dcterms:W3CDTF">2016-12-07T18:03:57Z</dcterms:created>
  <dcterms:modified xsi:type="dcterms:W3CDTF">2016-12-07T18:12:20Z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2016-12-07T00:00:00Z</vt:filetime>
  </property>
</Properties>
</file>